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660" r:id="rId2"/>
    <p:sldMasterId id="2147483676" r:id="rId3"/>
  </p:sldMasterIdLst>
  <p:notesMasterIdLst>
    <p:notesMasterId r:id="rId34"/>
  </p:notesMasterIdLst>
  <p:handoutMasterIdLst>
    <p:handoutMasterId r:id="rId35"/>
  </p:handoutMasterIdLst>
  <p:sldIdLst>
    <p:sldId id="457" r:id="rId4"/>
    <p:sldId id="932" r:id="rId5"/>
    <p:sldId id="934" r:id="rId6"/>
    <p:sldId id="909" r:id="rId7"/>
    <p:sldId id="912" r:id="rId8"/>
    <p:sldId id="910" r:id="rId9"/>
    <p:sldId id="931" r:id="rId10"/>
    <p:sldId id="920" r:id="rId11"/>
    <p:sldId id="679" r:id="rId12"/>
    <p:sldId id="937" r:id="rId13"/>
    <p:sldId id="918" r:id="rId14"/>
    <p:sldId id="352" r:id="rId15"/>
    <p:sldId id="489" r:id="rId16"/>
    <p:sldId id="481" r:id="rId17"/>
    <p:sldId id="730" r:id="rId18"/>
    <p:sldId id="919" r:id="rId19"/>
    <p:sldId id="1028" r:id="rId20"/>
    <p:sldId id="935" r:id="rId21"/>
    <p:sldId id="924" r:id="rId22"/>
    <p:sldId id="925" r:id="rId23"/>
    <p:sldId id="926" r:id="rId24"/>
    <p:sldId id="927" r:id="rId25"/>
    <p:sldId id="928" r:id="rId26"/>
    <p:sldId id="929" r:id="rId27"/>
    <p:sldId id="930" r:id="rId28"/>
    <p:sldId id="938" r:id="rId29"/>
    <p:sldId id="939" r:id="rId30"/>
    <p:sldId id="940" r:id="rId31"/>
    <p:sldId id="941" r:id="rId32"/>
    <p:sldId id="942" r:id="rId33"/>
  </p:sldIdLst>
  <p:sldSz cx="9144000" cy="6858000" type="letter"/>
  <p:notesSz cx="6858000" cy="9313863"/>
  <p:custDataLst>
    <p:tags r:id="rId36"/>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B"/>
    <a:srgbClr val="00C3CC"/>
    <a:srgbClr val="00BCD0"/>
    <a:srgbClr val="00B7D0"/>
    <a:srgbClr val="00A4BB"/>
    <a:srgbClr val="007399"/>
    <a:srgbClr val="DC0E53"/>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5" autoAdjust="0"/>
    <p:restoredTop sz="72288" autoAdjust="0"/>
  </p:normalViewPr>
  <p:slideViewPr>
    <p:cSldViewPr snapToGrid="0">
      <p:cViewPr varScale="1">
        <p:scale>
          <a:sx n="82" d="100"/>
          <a:sy n="82" d="100"/>
        </p:scale>
        <p:origin x="2736"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7" d="100"/>
          <a:sy n="97" d="100"/>
        </p:scale>
        <p:origin x="64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dirty="0"/>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dirty="0"/>
          </a:p>
        </p:txBody>
      </p:sp>
      <p:sp>
        <p:nvSpPr>
          <p:cNvPr id="3076" name="Rectangle 4"/>
          <p:cNvSpPr>
            <a:spLocks noGrp="1" noChangeArrowheads="1"/>
          </p:cNvSpPr>
          <p:nvPr>
            <p:ph type="ftr" sz="quarter" idx="2"/>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dirty="0"/>
          </a:p>
        </p:txBody>
      </p:sp>
      <p:sp>
        <p:nvSpPr>
          <p:cNvPr id="3077" name="Rectangle 5"/>
          <p:cNvSpPr>
            <a:spLocks noGrp="1" noChangeArrowheads="1"/>
          </p:cNvSpPr>
          <p:nvPr>
            <p:ph type="sldNum" sz="quarter" idx="3"/>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5B655287-1F3F-4195-B8E1-7B154687BE1B}" type="slidenum">
              <a:rPr lang="en-US"/>
              <a:pPr/>
              <a:t>‹#›</a:t>
            </a:fld>
            <a:endParaRPr lang="en-US" dirty="0"/>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dirty="0"/>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dirty="0"/>
          </a:p>
        </p:txBody>
      </p:sp>
      <p:sp>
        <p:nvSpPr>
          <p:cNvPr id="2052" name="Rectangle 4"/>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dirty="0"/>
          </a:p>
        </p:txBody>
      </p:sp>
      <p:sp>
        <p:nvSpPr>
          <p:cNvPr id="2053" name="Rectangle 5"/>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8DEEFB85-347C-4330-B72D-2C338817EEF8}" type="slidenum">
              <a:rPr lang="en-US"/>
              <a:pPr/>
              <a:t>‹#›</a:t>
            </a:fld>
            <a:endParaRPr lang="en-US" dirty="0"/>
          </a:p>
        </p:txBody>
      </p:sp>
      <p:sp>
        <p:nvSpPr>
          <p:cNvPr id="2054" name="Rectangle 6"/>
          <p:cNvSpPr>
            <a:spLocks noGrp="1" noRot="1" noChangeAspect="1" noChangeArrowheads="1" noTextEdit="1"/>
          </p:cNvSpPr>
          <p:nvPr>
            <p:ph type="sldImg" idx="2"/>
          </p:nvPr>
        </p:nvSpPr>
        <p:spPr bwMode="auto">
          <a:xfrm>
            <a:off x="1109663" y="704850"/>
            <a:ext cx="4640262" cy="347980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14400" y="4422775"/>
            <a:ext cx="5029200"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America’s Boating Club has a new </a:t>
            </a:r>
            <a:r>
              <a:rPr lang="en-US" i="1" dirty="0"/>
              <a:t>Boat Handling </a:t>
            </a:r>
            <a:r>
              <a:rPr lang="en-US" dirty="0"/>
              <a:t>course, and seminar series designed to replace our </a:t>
            </a:r>
            <a:r>
              <a:rPr lang="en-US" i="1" dirty="0"/>
              <a:t>Seamanship</a:t>
            </a:r>
            <a:r>
              <a:rPr lang="en-US" dirty="0"/>
              <a:t> curriculum. </a:t>
            </a:r>
            <a:r>
              <a:rPr lang="en-US" i="1" dirty="0"/>
              <a:t>Seamanship</a:t>
            </a:r>
            <a:r>
              <a:rPr lang="en-US" dirty="0"/>
              <a:t> is currently the most popular course we offer, after </a:t>
            </a:r>
            <a:r>
              <a:rPr lang="en-US" i="1" dirty="0"/>
              <a:t>America’s Boating Course</a:t>
            </a:r>
            <a:r>
              <a:rPr lang="en-US" dirty="0"/>
              <a:t>. 60% of active members have taken Seamanship, and many squadrons offer it to non-members as well. The new </a:t>
            </a:r>
            <a:r>
              <a:rPr lang="en-US" i="1" dirty="0"/>
              <a:t>Boat Handling </a:t>
            </a:r>
            <a:r>
              <a:rPr lang="en-US" dirty="0"/>
              <a:t>course has been designed with today’s recreational boater in mind and uses modern tools to facilitate instruction and learning. We hope it will help you reach more people, grow your educational programs, and grow your membership.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FCF7-B372-7940-B4E3-8E78E97559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648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811EA88-8A88-4177-955D-E8CA7C147016}"/>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490FA3FB-981D-4C8E-9824-E2824A7B9E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Here is the new graphic of a Traffic Separation Scheme.  Not only does the graphic show the components of the scheme more prominently, it is animated to show just how such a scheme works.</a:t>
            </a:r>
          </a:p>
          <a:p>
            <a:pPr lvl="0"/>
            <a:endParaRPr lang="en-US" altLang="en-US" sz="1600" dirty="0"/>
          </a:p>
        </p:txBody>
      </p:sp>
      <p:sp>
        <p:nvSpPr>
          <p:cNvPr id="74756" name="Slide Number Placeholder 1">
            <a:extLst>
              <a:ext uri="{FF2B5EF4-FFF2-40B4-BE49-F238E27FC236}">
                <a16:creationId xmlns:a16="http://schemas.microsoft.com/office/drawing/2014/main" id="{6E8E702E-4456-479C-B6C3-5893DEB8E9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panose="02020603050405020304" pitchFamily="18" charset="0"/>
                <a:ea typeface="MS PGothic" panose="020B0600070205080204" pitchFamily="34" charset="-128"/>
              </a:defRPr>
            </a:lvl1pPr>
            <a:lvl2pPr marL="742950" indent="-285750">
              <a:defRPr sz="3200" b="1">
                <a:solidFill>
                  <a:schemeClr val="tx1"/>
                </a:solidFill>
                <a:latin typeface="Times New Roman" panose="02020603050405020304" pitchFamily="18" charset="0"/>
                <a:ea typeface="MS PGothic" panose="020B0600070205080204" pitchFamily="34" charset="-128"/>
              </a:defRPr>
            </a:lvl2pPr>
            <a:lvl3pPr marL="1143000" indent="-228600">
              <a:defRPr sz="3200" b="1">
                <a:solidFill>
                  <a:schemeClr val="tx1"/>
                </a:solidFill>
                <a:latin typeface="Times New Roman" panose="02020603050405020304" pitchFamily="18" charset="0"/>
                <a:ea typeface="MS PGothic" panose="020B0600070205080204" pitchFamily="34" charset="-128"/>
              </a:defRPr>
            </a:lvl3pPr>
            <a:lvl4pPr marL="1600200" indent="-228600">
              <a:defRPr sz="3200" b="1">
                <a:solidFill>
                  <a:schemeClr val="tx1"/>
                </a:solidFill>
                <a:latin typeface="Times New Roman" panose="02020603050405020304" pitchFamily="18" charset="0"/>
                <a:ea typeface="MS PGothic" panose="020B0600070205080204" pitchFamily="34" charset="-128"/>
              </a:defRPr>
            </a:lvl4pPr>
            <a:lvl5pPr marL="2057400" indent="-228600">
              <a:defRPr sz="3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9924F4-EA31-4C44-8829-3E666712C494}" type="slidenum">
              <a:rPr kumimoji="0" lang="en-US" altLang="en-US" sz="1100" b="0" i="0" u="none" strike="noStrike" kern="1200" cap="none" spc="0" normalizeH="0" baseline="0" noProof="0" smtClean="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87510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xfrm>
            <a:off x="1738313" y="652463"/>
            <a:ext cx="3609975" cy="2708275"/>
          </a:xfrm>
          <a:ln/>
        </p:spPr>
      </p:sp>
      <p:sp>
        <p:nvSpPr>
          <p:cNvPr id="30722" name="Notes Placeholder 2"/>
          <p:cNvSpPr>
            <a:spLocks noGrp="1"/>
          </p:cNvSpPr>
          <p:nvPr>
            <p:ph type="body" idx="1"/>
          </p:nvPr>
        </p:nvSpPr>
        <p:spPr>
          <a:xfrm>
            <a:off x="709612" y="3886200"/>
            <a:ext cx="5667375" cy="33861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We’ve used more consistent depictions of boats when discussing related material.</a:t>
            </a:r>
          </a:p>
          <a:p>
            <a:endParaRPr lang="en-US" dirty="0"/>
          </a:p>
        </p:txBody>
      </p:sp>
      <p:sp>
        <p:nvSpPr>
          <p:cNvPr id="30725" name="Slide Number Placeholder 5"/>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1600">
                <a:solidFill>
                  <a:schemeClr val="tx1"/>
                </a:solidFill>
                <a:latin typeface="Arial" charset="0"/>
                <a:ea typeface="ＭＳ Ｐゴシック" charset="0"/>
                <a:cs typeface="ＭＳ Ｐゴシック" charset="0"/>
              </a:defRPr>
            </a:lvl1pPr>
            <a:lvl2pPr marL="742950" indent="-285750" defTabSz="966788" eaLnBrk="0" hangingPunct="0">
              <a:defRPr sz="1600">
                <a:solidFill>
                  <a:schemeClr val="tx1"/>
                </a:solidFill>
                <a:latin typeface="Arial" charset="0"/>
                <a:ea typeface="ＭＳ Ｐゴシック" charset="0"/>
              </a:defRPr>
            </a:lvl2pPr>
            <a:lvl3pPr marL="1143000" indent="-228600" defTabSz="966788" eaLnBrk="0" hangingPunct="0">
              <a:defRPr sz="1600">
                <a:solidFill>
                  <a:schemeClr val="tx1"/>
                </a:solidFill>
                <a:latin typeface="Arial" charset="0"/>
                <a:ea typeface="ＭＳ Ｐゴシック" charset="0"/>
              </a:defRPr>
            </a:lvl3pPr>
            <a:lvl4pPr marL="1600200" indent="-228600" defTabSz="966788" eaLnBrk="0" hangingPunct="0">
              <a:defRPr sz="1600">
                <a:solidFill>
                  <a:schemeClr val="tx1"/>
                </a:solidFill>
                <a:latin typeface="Arial" charset="0"/>
                <a:ea typeface="ＭＳ Ｐゴシック" charset="0"/>
              </a:defRPr>
            </a:lvl4pPr>
            <a:lvl5pPr marL="2057400" indent="-228600" defTabSz="966788" eaLnBrk="0" hangingPunct="0">
              <a:defRPr sz="16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68E8FEB-0E55-7047-BA09-6B38F641C29F}" type="slidenum">
              <a:rPr kumimoji="0" lang="en-US" sz="13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66788"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91238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Live-action videos from our Boat Operator Certification program and from America’s Boating Channel have been used to demonstrate and facilitate student understanding of concepts and skills. This one is from our BOC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529C58-1C9E-4FA6-8434-DE8EED9181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6027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PowerPoint animations have been updated to work on all computers.</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10DE00-F553-7E45-8CF6-8DCFE4D8217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6048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22A1835-83AF-45B1-B3C5-93F8B5BBBED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0159A3-0022-4646-9499-83AA1F6E6DA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56323" name="Rectangle 2">
            <a:extLst>
              <a:ext uri="{FF2B5EF4-FFF2-40B4-BE49-F238E27FC236}">
                <a16:creationId xmlns:a16="http://schemas.microsoft.com/office/drawing/2014/main" id="{98F41ECD-717B-4B89-B039-15510255969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6299BE5-B72F-4F29-A1ED-6A34D1B4743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0" dirty="0"/>
              <a:t>Where necessary, slides provide a step-by-step approach to promote student understanding of the skills.</a:t>
            </a:r>
          </a:p>
        </p:txBody>
      </p:sp>
    </p:spTree>
    <p:extLst>
      <p:ext uri="{BB962C8B-B14F-4D97-AF65-F5344CB8AC3E}">
        <p14:creationId xmlns:p14="http://schemas.microsoft.com/office/powerpoint/2010/main" val="174039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learners sometimes need different ways for the material to be presented, optional methods of presentation are provided. Here is same anchor bend that was tied in the previous slide, shown in 3-D animation.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02B485-EC96-4001-A94E-57A6828FB6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61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22A1835-83AF-45B1-B3C5-93F8B5BBBED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0159A3-0022-4646-9499-83AA1F6E6DA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56323" name="Rectangle 2">
            <a:extLst>
              <a:ext uri="{FF2B5EF4-FFF2-40B4-BE49-F238E27FC236}">
                <a16:creationId xmlns:a16="http://schemas.microsoft.com/office/drawing/2014/main" id="{98F41ECD-717B-4B89-B039-15510255969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6299BE5-B72F-4F29-A1ED-6A34D1B4743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0" dirty="0"/>
              <a:t>We are even going to provide additional teaching aids such as this version of the anchor bend for left-handed students who otherwise could have difficulty visualizing how to tie the knot.</a:t>
            </a:r>
          </a:p>
        </p:txBody>
      </p:sp>
    </p:spTree>
    <p:extLst>
      <p:ext uri="{BB962C8B-B14F-4D97-AF65-F5344CB8AC3E}">
        <p14:creationId xmlns:p14="http://schemas.microsoft.com/office/powerpoint/2010/main" val="868626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slides in each seminar provide a final review of the material presented and are the same as the Review Questions in the Student Guide.  Each slide shows the question and the possible answers. </a:t>
            </a:r>
          </a:p>
          <a:p>
            <a:endParaRPr lang="en-US" dirty="0"/>
          </a:p>
          <a:p>
            <a:r>
              <a:rPr lang="en-US" dirty="0"/>
              <a:t>Review questions have also been placed (and hidden) at the end of each topic, so instructors may use them to check understanding before moving on to the next topic.</a:t>
            </a:r>
          </a:p>
          <a:p>
            <a:endParaRPr lang="en-US" dirty="0"/>
          </a:p>
          <a:p>
            <a:r>
              <a:rPr lang="en-US" dirty="0"/>
              <a:t>Instructors should use the questioning techniques presented in the USPS Instructor Development Course to elicit student thinking and response to each question. When students have responded, left-clicking on the mouse (or advancing on a remote control) will display the arrow pointing to the correct answer.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02B485-EC96-4001-A94E-57A6828FB6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71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of the six “seminars” has clear learning objectives, which we’ll review in a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Instructors are encouraged to use the teaching principles from in the Instructor Development course to help students achieve the knowledge and skills outlined in these objectives.  </a:t>
            </a:r>
          </a:p>
          <a:p>
            <a:endParaRPr lang="en-US" dirty="0"/>
          </a:p>
          <a:p>
            <a:r>
              <a:rPr lang="en-US" dirty="0"/>
              <a:t>The local squadron instructor is the key to successful student learning. Your ideas on how to achieve the objectives presented here are of great value to future students throughout America’s Boating Club.</a:t>
            </a:r>
          </a:p>
          <a:p>
            <a:endParaRPr lang="en-US" dirty="0"/>
          </a:p>
          <a:p>
            <a:r>
              <a:rPr lang="en-US" dirty="0"/>
              <a:t>Other squadrons can benefit from your success. The national Educational Department wants to hear from you… to know how you made the material come even more alive, how you promoted your students understanding of the course concepts and ability to apply them, how you blended classroom instruction with on-the-water coaching. More on sharing your good ideas is presented in the last section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the learning objectives for each seminar.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FCF7-B372-7940-B4E3-8E78E97559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1584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19</a:t>
            </a:fld>
            <a:endParaRPr lang="en-US" dirty="0"/>
          </a:p>
        </p:txBody>
      </p:sp>
    </p:spTree>
    <p:extLst>
      <p:ext uri="{BB962C8B-B14F-4D97-AF65-F5344CB8AC3E}">
        <p14:creationId xmlns:p14="http://schemas.microsoft.com/office/powerpoint/2010/main" val="186576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we’ll share what’s new for students and instructors and some examples of how the new features are used in the Boat Handling course to facilitate instruction and learning.</a:t>
            </a:r>
          </a:p>
          <a:p>
            <a:endParaRPr lang="en-US" dirty="0"/>
          </a:p>
          <a:p>
            <a:r>
              <a:rPr lang="en-US" dirty="0"/>
              <a:t>We’ll present the learning objectives for each of the six topic areas for the course.</a:t>
            </a:r>
          </a:p>
          <a:p>
            <a:endParaRPr lang="en-US" dirty="0"/>
          </a:p>
          <a:p>
            <a:r>
              <a:rPr lang="en-US" dirty="0"/>
              <a:t>Lastly, we will give you some hints on how to make the most of this course.</a:t>
            </a:r>
          </a:p>
          <a:p>
            <a:endParaRPr lang="en-US" dirty="0"/>
          </a:p>
          <a:p>
            <a:r>
              <a:rPr lang="en-US" dirty="0"/>
              <a:t>Let’s get started. </a:t>
            </a:r>
          </a:p>
        </p:txBody>
      </p:sp>
      <p:sp>
        <p:nvSpPr>
          <p:cNvPr id="4" name="Slide Number Placeholder 3"/>
          <p:cNvSpPr>
            <a:spLocks noGrp="1"/>
          </p:cNvSpPr>
          <p:nvPr>
            <p:ph type="sldNum" sz="quarter" idx="5"/>
          </p:nvPr>
        </p:nvSpPr>
        <p:spPr/>
        <p:txBody>
          <a:bodyPr/>
          <a:lstStyle/>
          <a:p>
            <a:fld id="{7702B485-EC96-4001-A94E-57A6828FB68F}" type="slidenum">
              <a:rPr lang="en-US" smtClean="0"/>
              <a:t>2</a:t>
            </a:fld>
            <a:endParaRPr lang="en-US" dirty="0"/>
          </a:p>
        </p:txBody>
      </p:sp>
    </p:spTree>
    <p:extLst>
      <p:ext uri="{BB962C8B-B14F-4D97-AF65-F5344CB8AC3E}">
        <p14:creationId xmlns:p14="http://schemas.microsoft.com/office/powerpoint/2010/main" val="513087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20</a:t>
            </a:fld>
            <a:endParaRPr lang="en-US" dirty="0"/>
          </a:p>
        </p:txBody>
      </p:sp>
    </p:spTree>
    <p:extLst>
      <p:ext uri="{BB962C8B-B14F-4D97-AF65-F5344CB8AC3E}">
        <p14:creationId xmlns:p14="http://schemas.microsoft.com/office/powerpoint/2010/main" val="3095444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21</a:t>
            </a:fld>
            <a:endParaRPr lang="en-US" dirty="0"/>
          </a:p>
        </p:txBody>
      </p:sp>
    </p:spTree>
    <p:extLst>
      <p:ext uri="{BB962C8B-B14F-4D97-AF65-F5344CB8AC3E}">
        <p14:creationId xmlns:p14="http://schemas.microsoft.com/office/powerpoint/2010/main" val="553342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22</a:t>
            </a:fld>
            <a:endParaRPr lang="en-US" dirty="0"/>
          </a:p>
        </p:txBody>
      </p:sp>
    </p:spTree>
    <p:extLst>
      <p:ext uri="{BB962C8B-B14F-4D97-AF65-F5344CB8AC3E}">
        <p14:creationId xmlns:p14="http://schemas.microsoft.com/office/powerpoint/2010/main" val="2554830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23</a:t>
            </a:fld>
            <a:endParaRPr lang="en-US" dirty="0"/>
          </a:p>
        </p:txBody>
      </p:sp>
    </p:spTree>
    <p:extLst>
      <p:ext uri="{BB962C8B-B14F-4D97-AF65-F5344CB8AC3E}">
        <p14:creationId xmlns:p14="http://schemas.microsoft.com/office/powerpoint/2010/main" val="3424972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24</a:t>
            </a:fld>
            <a:endParaRPr lang="en-US" dirty="0"/>
          </a:p>
        </p:txBody>
      </p:sp>
    </p:spTree>
    <p:extLst>
      <p:ext uri="{BB962C8B-B14F-4D97-AF65-F5344CB8AC3E}">
        <p14:creationId xmlns:p14="http://schemas.microsoft.com/office/powerpoint/2010/main" val="4286695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25</a:t>
            </a:fld>
            <a:endParaRPr lang="en-US" dirty="0"/>
          </a:p>
        </p:txBody>
      </p:sp>
    </p:spTree>
    <p:extLst>
      <p:ext uri="{BB962C8B-B14F-4D97-AF65-F5344CB8AC3E}">
        <p14:creationId xmlns:p14="http://schemas.microsoft.com/office/powerpoint/2010/main" val="3266459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make the most out of the new Boat Handling curriculum?   How will it help your squadron recruit and keep members?  Let’s explore just some of the ways you can put this new material to use.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FCF7-B372-7940-B4E3-8E78E97559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59887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before, the Seamanship Course was the touch point for many nonmembers to experience America’s Boating Club .</a:t>
            </a:r>
          </a:p>
          <a:p>
            <a:r>
              <a:rPr lang="en-US" dirty="0"/>
              <a:t>Whether it is students from your America’s Boating Course or new members recruited elsewhere, get them to take Boat Handling as soon as possible.</a:t>
            </a:r>
          </a:p>
          <a:p>
            <a:r>
              <a:rPr lang="en-US" dirty="0"/>
              <a:t>Consider offering a discount if taken with membership in your squadron.</a:t>
            </a:r>
          </a:p>
          <a:p>
            <a:r>
              <a:rPr lang="en-US" dirty="0"/>
              <a:t>A great incentive to take the course is to offer on-the-water training to your members free of charge.  A new Boat Handling On-The-Water Teaching Aid Guide is available on the Educational Department website.  To get to it directly use the hyperlink shown here.</a:t>
            </a:r>
          </a:p>
          <a:p>
            <a:endParaRPr lang="en-US" dirty="0"/>
          </a:p>
        </p:txBody>
      </p:sp>
      <p:sp>
        <p:nvSpPr>
          <p:cNvPr id="4" name="Slide Number Placeholder 3"/>
          <p:cNvSpPr>
            <a:spLocks noGrp="1"/>
          </p:cNvSpPr>
          <p:nvPr>
            <p:ph type="sldNum" sz="quarter" idx="5"/>
          </p:nvPr>
        </p:nvSpPr>
        <p:spPr/>
        <p:txBody>
          <a:bodyPr/>
          <a:lstStyle/>
          <a:p>
            <a:fld id="{7702B485-EC96-4001-A94E-57A6828FB68F}" type="slidenum">
              <a:rPr lang="en-US" smtClean="0"/>
              <a:t>27</a:t>
            </a:fld>
            <a:endParaRPr lang="en-US" dirty="0"/>
          </a:p>
        </p:txBody>
      </p:sp>
    </p:spTree>
    <p:extLst>
      <p:ext uri="{BB962C8B-B14F-4D97-AF65-F5344CB8AC3E}">
        <p14:creationId xmlns:p14="http://schemas.microsoft.com/office/powerpoint/2010/main" val="703366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Boat Handling Curriculum as parts of the whole.  Schedule your Boat Handling Course and then set up separate seminars for each of the six topics.</a:t>
            </a:r>
          </a:p>
          <a:p>
            <a:r>
              <a:rPr lang="en-US" dirty="0"/>
              <a:t>It is more than OK to have a mixed class of members and the public attending your seminars.  Members who sign up for the full course, pass the test will get credit for both the course and the seminars that they attend.</a:t>
            </a:r>
          </a:p>
          <a:p>
            <a:r>
              <a:rPr lang="en-US" dirty="0"/>
              <a:t>Offer members a discount if they only want to take a couple seminars, maybe to brush up on their knowledge.  With the current pricing to squadrons, it will be cheaper for the squadron to buy the full student guide if the students take four seminars than purchasing the four seminar guides separately.</a:t>
            </a:r>
          </a:p>
          <a:p>
            <a:r>
              <a:rPr lang="en-US" dirty="0"/>
              <a:t>Sometimes it is hard to get non-members to commit to attending an all day or six-week course like ABC or Boat Handling.  Promote your seminars at boat shows or other boating community events.  Let them know that they don’t have to commit more than the two hours for each seminar.  Consider using the Boat Show Mini Seminars to whet the appetite of boat show attendees.</a:t>
            </a:r>
          </a:p>
        </p:txBody>
      </p:sp>
      <p:sp>
        <p:nvSpPr>
          <p:cNvPr id="4" name="Slide Number Placeholder 3"/>
          <p:cNvSpPr>
            <a:spLocks noGrp="1"/>
          </p:cNvSpPr>
          <p:nvPr>
            <p:ph type="sldNum" sz="quarter" idx="5"/>
          </p:nvPr>
        </p:nvSpPr>
        <p:spPr/>
        <p:txBody>
          <a:bodyPr/>
          <a:lstStyle/>
          <a:p>
            <a:fld id="{7702B485-EC96-4001-A94E-57A6828FB68F}" type="slidenum">
              <a:rPr lang="en-US" smtClean="0"/>
              <a:t>28</a:t>
            </a:fld>
            <a:endParaRPr lang="en-US" dirty="0"/>
          </a:p>
        </p:txBody>
      </p:sp>
    </p:spTree>
    <p:extLst>
      <p:ext uri="{BB962C8B-B14F-4D97-AF65-F5344CB8AC3E}">
        <p14:creationId xmlns:p14="http://schemas.microsoft.com/office/powerpoint/2010/main" val="830187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better today than it was when we launched the Pilot Program thanks to instructors like those in your squadron and district.  Just because the Pilot Program has ended, does not mean that the Boat Handling Committee does not want to hear how the course could be even better.  Your students can also help by telling you and then us how we could make their experience better.  Send any feedback you get from instructors or students to the Chair of the Boat Handling Committee.  You can find the email for that person on the Boat Handling Committee page in the Educational Department website.  Just click on the name of the person at the top of the Committee Members list on the right side of the page.  It will open your email program and fill in the email address.</a:t>
            </a:r>
          </a:p>
          <a:p>
            <a:endParaRPr lang="en-US" dirty="0"/>
          </a:p>
          <a:p>
            <a:r>
              <a:rPr lang="en-US" dirty="0"/>
              <a:t>The use of locally developed teaching aids is not only permitted but encouraged.  Students learn in many different ways; some are visual learners, some learn more from what they hear, others get the most out of an educational experience when they can get their hands on something, move about or even apply all of these senses.  Teaching aids help us move away from the “Sage on the Stage” where the instructor talks at the student to the “Guide on the Side” where the instructor helps the student fully engage in the learning experience.  See the instructor guide for an example of how to write up a teaching aid submission and send it to the Boat Handling Committee.  </a:t>
            </a:r>
          </a:p>
        </p:txBody>
      </p:sp>
      <p:sp>
        <p:nvSpPr>
          <p:cNvPr id="4" name="Slide Number Placeholder 3"/>
          <p:cNvSpPr>
            <a:spLocks noGrp="1"/>
          </p:cNvSpPr>
          <p:nvPr>
            <p:ph type="sldNum" sz="quarter" idx="5"/>
          </p:nvPr>
        </p:nvSpPr>
        <p:spPr/>
        <p:txBody>
          <a:bodyPr/>
          <a:lstStyle/>
          <a:p>
            <a:fld id="{7702B485-EC96-4001-A94E-57A6828FB68F}" type="slidenum">
              <a:rPr lang="en-US" smtClean="0"/>
              <a:t>29</a:t>
            </a:fld>
            <a:endParaRPr lang="en-US" dirty="0"/>
          </a:p>
        </p:txBody>
      </p:sp>
    </p:spTree>
    <p:extLst>
      <p:ext uri="{BB962C8B-B14F-4D97-AF65-F5344CB8AC3E}">
        <p14:creationId xmlns:p14="http://schemas.microsoft.com/office/powerpoint/2010/main" val="203487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what’s new…</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FCF7-B372-7940-B4E3-8E78E97559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99692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work by a lot of dedicated America’s Boating Club members has gone into creating the course materials that are now available to you.  But the Boat Handling Committee cannot make learning happen for your students, that must always be the domain of the local squadron and the individual instructors.  We know that there are many of you out there.  If you have taken time to watch this presentation, you are probably one of those dedicated instructors that can make learning happen.  Our charge to you is, “Get out there and just DO IT!</a:t>
            </a:r>
          </a:p>
        </p:txBody>
      </p:sp>
      <p:sp>
        <p:nvSpPr>
          <p:cNvPr id="4" name="Slide Number Placeholder 3"/>
          <p:cNvSpPr>
            <a:spLocks noGrp="1"/>
          </p:cNvSpPr>
          <p:nvPr>
            <p:ph type="sldNum" sz="quarter" idx="5"/>
          </p:nvPr>
        </p:nvSpPr>
        <p:spPr/>
        <p:txBody>
          <a:bodyPr/>
          <a:lstStyle/>
          <a:p>
            <a:fld id="{7702B485-EC96-4001-A94E-57A6828FB68F}" type="slidenum">
              <a:rPr lang="en-US" smtClean="0"/>
              <a:t>30</a:t>
            </a:fld>
            <a:endParaRPr lang="en-US" dirty="0"/>
          </a:p>
        </p:txBody>
      </p:sp>
    </p:spTree>
    <p:extLst>
      <p:ext uri="{BB962C8B-B14F-4D97-AF65-F5344CB8AC3E}">
        <p14:creationId xmlns:p14="http://schemas.microsoft.com/office/powerpoint/2010/main" val="377964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new? </a:t>
            </a:r>
          </a:p>
          <a:p>
            <a:endParaRPr lang="en-US" dirty="0"/>
          </a:p>
          <a:p>
            <a:r>
              <a:rPr lang="en-US" dirty="0"/>
              <a:t>Boat Handling not only updates our Seamanship curriculum, but also responds to feedback received from squadrons and students especially from the 2018 Pilot Program. Specifically, Chapters 1 and 2 of Seamanship 2016 have been eliminated as they duplicated material adequately covered in America’s Boating Course.  Although the remainder of the seminars cover material contained in ABC, it is presented in greater depth and breadth and gives the students knowledge they need as new boaters.  </a:t>
            </a:r>
          </a:p>
          <a:p>
            <a:endParaRPr lang="en-US" dirty="0"/>
          </a:p>
          <a:p>
            <a:r>
              <a:rPr lang="en-US" dirty="0"/>
              <a:t>New student guides have been prepared and new PowerPoint presentations have been developed using the latest in educational media such as videos and animations of critical skills that the new boater needs.   </a:t>
            </a:r>
          </a:p>
          <a:p>
            <a:r>
              <a:rPr lang="en-US" dirty="0"/>
              <a:t>Many of the seminars tie in directly with the skills being taught in our current Hands-On Training program and evaluated for Boat Operator Certification–Inland Navigator certification. </a:t>
            </a:r>
          </a:p>
          <a:p>
            <a:endParaRPr lang="en-US" dirty="0"/>
          </a:p>
          <a:p>
            <a:r>
              <a:rPr lang="en-US" dirty="0"/>
              <a:t>For students who are looking to fulfill the advanced grade requirements, completion of all six seminars of the course and passing a new, standard closed-book exam will earn them the Seaman grade.  Credit for the individual seminars that members actually attend will also be given when the exam is graded.  See the Instructor Guide for the procedures to report attendance when submitting exams for grading. </a:t>
            </a:r>
          </a:p>
        </p:txBody>
      </p:sp>
      <p:sp>
        <p:nvSpPr>
          <p:cNvPr id="4" name="Slide Number Placeholder 3"/>
          <p:cNvSpPr>
            <a:spLocks noGrp="1"/>
          </p:cNvSpPr>
          <p:nvPr>
            <p:ph type="sldNum" sz="quarter" idx="10"/>
          </p:nvPr>
        </p:nvSpPr>
        <p:spPr/>
        <p:txBody>
          <a:bodyPr/>
          <a:lstStyle/>
          <a:p>
            <a:fld id="{7702B485-EC96-4001-A94E-57A6828FB68F}" type="slidenum">
              <a:rPr lang="en-US" smtClean="0"/>
              <a:t>4</a:t>
            </a:fld>
            <a:endParaRPr lang="en-US" dirty="0"/>
          </a:p>
        </p:txBody>
      </p:sp>
    </p:spTree>
    <p:extLst>
      <p:ext uri="{BB962C8B-B14F-4D97-AF65-F5344CB8AC3E}">
        <p14:creationId xmlns:p14="http://schemas.microsoft.com/office/powerpoint/2010/main" val="218640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removing duplicative material from America’s Boating Course and updating the remainder of the information that new boaters need to know, the Boat Handling Committee has used new and innovative ways to get the information to the students in ways that will keep their interest and enhance their understanding and the look and feel of the slides highlight our new America’s Boating Club brand.</a:t>
            </a:r>
          </a:p>
          <a:p>
            <a:endParaRPr lang="en-US" dirty="0"/>
          </a:p>
          <a:p>
            <a:r>
              <a:rPr lang="en-US" dirty="0"/>
              <a:t>Let’s take a look…</a:t>
            </a:r>
          </a:p>
          <a:p>
            <a:endParaRPr lang="en-US" dirty="0"/>
          </a:p>
        </p:txBody>
      </p:sp>
      <p:sp>
        <p:nvSpPr>
          <p:cNvPr id="4" name="Slide Number Placeholder 3"/>
          <p:cNvSpPr>
            <a:spLocks noGrp="1"/>
          </p:cNvSpPr>
          <p:nvPr>
            <p:ph type="sldNum" sz="quarter" idx="10"/>
          </p:nvPr>
        </p:nvSpPr>
        <p:spPr/>
        <p:txBody>
          <a:bodyPr/>
          <a:lstStyle/>
          <a:p>
            <a:fld id="{7702B485-EC96-4001-A94E-57A6828FB68F}" type="slidenum">
              <a:rPr lang="en-US" smtClean="0"/>
              <a:t>5</a:t>
            </a:fld>
            <a:endParaRPr lang="en-US" dirty="0"/>
          </a:p>
        </p:txBody>
      </p:sp>
    </p:spTree>
    <p:extLst>
      <p:ext uri="{BB962C8B-B14F-4D97-AF65-F5344CB8AC3E}">
        <p14:creationId xmlns:p14="http://schemas.microsoft.com/office/powerpoint/2010/main" val="143923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Boat Handling Course consists of six totally rewritten topic areas. Each topic area is presented in its own chapter in the course student guide.  Each seminar will have its own student guide with exactly the same content as the similar chapter in the course.</a:t>
            </a:r>
          </a:p>
          <a:p>
            <a:endParaRPr lang="en-US" dirty="0"/>
          </a:p>
          <a:p>
            <a:r>
              <a:rPr lang="en-US" dirty="0"/>
              <a:t>Each topic has clear learning objectives, and the content begins with the most important content. Students will acquire essential knowledge and be coached on how to perform essential skills and to know when to use them. </a:t>
            </a:r>
          </a:p>
          <a:p>
            <a:endParaRPr lang="en-US" dirty="0"/>
          </a:p>
          <a:p>
            <a:r>
              <a:rPr lang="en-US" dirty="0"/>
              <a:t>The student guide for the course includes America’s Boating Club’s nautical glossary with terms associated with all six topic areas.  Each seminar guide  includes the glossary associated with that specific topic.</a:t>
            </a:r>
          </a:p>
          <a:p>
            <a:endParaRPr lang="en-US" dirty="0"/>
          </a:p>
          <a:p>
            <a:r>
              <a:rPr lang="en-US" dirty="0"/>
              <a:t>For the </a:t>
            </a:r>
            <a:r>
              <a:rPr lang="en-US" i="1" dirty="0"/>
              <a:t>Rules of the Road </a:t>
            </a:r>
            <a:r>
              <a:rPr lang="en-US" dirty="0"/>
              <a:t>seminar, we continue to use the USCG </a:t>
            </a:r>
            <a:r>
              <a:rPr lang="en-US" i="1" dirty="0"/>
              <a:t>Navigation Rules and Regulations Handbook</a:t>
            </a:r>
            <a:r>
              <a:rPr lang="en-US" dirty="0"/>
              <a:t>, which is available as a free download from the U.S. Coast Guard but a separate student guide has been created as a result of feedback from the field that parallels the topic information presented in the PowerPoint.</a:t>
            </a:r>
          </a:p>
        </p:txBody>
      </p:sp>
      <p:sp>
        <p:nvSpPr>
          <p:cNvPr id="4" name="Slide Number Placeholder 3"/>
          <p:cNvSpPr>
            <a:spLocks noGrp="1"/>
          </p:cNvSpPr>
          <p:nvPr>
            <p:ph type="sldNum" sz="quarter" idx="10"/>
          </p:nvPr>
        </p:nvSpPr>
        <p:spPr/>
        <p:txBody>
          <a:bodyPr/>
          <a:lstStyle/>
          <a:p>
            <a:fld id="{7702B485-EC96-4001-A94E-57A6828FB68F}" type="slidenum">
              <a:rPr lang="en-US" smtClean="0"/>
              <a:t>6</a:t>
            </a:fld>
            <a:endParaRPr lang="en-US" dirty="0"/>
          </a:p>
        </p:txBody>
      </p:sp>
    </p:spTree>
    <p:extLst>
      <p:ext uri="{BB962C8B-B14F-4D97-AF65-F5344CB8AC3E}">
        <p14:creationId xmlns:p14="http://schemas.microsoft.com/office/powerpoint/2010/main" val="364702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seminar has a new PowerPoint presentation that uses today’s advanced learning media to enhance the student experience.  The videos and animations are outstanding and with updated graphics and photos, the course really looks new and fresh. </a:t>
            </a:r>
          </a:p>
          <a:p>
            <a:endParaRPr lang="en-US" dirty="0"/>
          </a:p>
          <a:p>
            <a:r>
              <a:rPr lang="en-US" dirty="0"/>
              <a:t>Each PowerPoint presentation includes full written narration for each slide that can be used to support our Americans With Disability Act commitments or can be used by the instructor to help them develop their own delivery techniques. </a:t>
            </a:r>
          </a:p>
          <a:p>
            <a:endParaRPr lang="en-US" dirty="0"/>
          </a:p>
          <a:p>
            <a:r>
              <a:rPr lang="en-US" dirty="0"/>
              <a:t>The course includes better review questions that will help instructors check students’ understanding, and an instructor guide on how to use the instructor materials is available as a course download on the Educational Department website.</a:t>
            </a:r>
          </a:p>
          <a:p>
            <a:endParaRPr lang="en-US" dirty="0"/>
          </a:p>
          <a:p>
            <a:r>
              <a:rPr lang="en-US" dirty="0"/>
              <a:t>To simplify squadron preparation for presenting the full spectrum of the Boat Handling curriculum a single downloadable instructor kit has the full student guide,, each of the six individual seminar student guides and the six PowerPoint presentations.  Squadrons that purchased the Boat Handling 2018 Instructor kit will receive one free download of the 2019 instructor kit.</a:t>
            </a:r>
          </a:p>
        </p:txBody>
      </p:sp>
      <p:sp>
        <p:nvSpPr>
          <p:cNvPr id="4" name="Slide Number Placeholder 3"/>
          <p:cNvSpPr>
            <a:spLocks noGrp="1"/>
          </p:cNvSpPr>
          <p:nvPr>
            <p:ph type="sldNum" sz="quarter" idx="10"/>
          </p:nvPr>
        </p:nvSpPr>
        <p:spPr/>
        <p:txBody>
          <a:bodyPr/>
          <a:lstStyle/>
          <a:p>
            <a:fld id="{7702B485-EC96-4001-A94E-57A6828FB68F}" type="slidenum">
              <a:rPr lang="en-US" smtClean="0"/>
              <a:t>7</a:t>
            </a:fld>
            <a:endParaRPr lang="en-US" dirty="0"/>
          </a:p>
        </p:txBody>
      </p:sp>
    </p:spTree>
    <p:extLst>
      <p:ext uri="{BB962C8B-B14F-4D97-AF65-F5344CB8AC3E}">
        <p14:creationId xmlns:p14="http://schemas.microsoft.com/office/powerpoint/2010/main" val="366489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supported by an instructor guide that will provide the instructor with the learning objectives, hints on how to get the most out the PowerPoint, suggestions for student exercises, and other information to help the instructor prepare to teach each seminar.</a:t>
            </a:r>
          </a:p>
          <a:p>
            <a:endParaRPr lang="en-US" dirty="0"/>
          </a:p>
        </p:txBody>
      </p:sp>
      <p:sp>
        <p:nvSpPr>
          <p:cNvPr id="4" name="Slide Number Placeholder 3"/>
          <p:cNvSpPr>
            <a:spLocks noGrp="1"/>
          </p:cNvSpPr>
          <p:nvPr>
            <p:ph type="sldNum" sz="quarter" idx="10"/>
          </p:nvPr>
        </p:nvSpPr>
        <p:spPr/>
        <p:txBody>
          <a:bodyPr/>
          <a:lstStyle/>
          <a:p>
            <a:fld id="{7702B485-EC96-4001-A94E-57A6828FB68F}" type="slidenum">
              <a:rPr lang="en-US" smtClean="0"/>
              <a:t>8</a:t>
            </a:fld>
            <a:endParaRPr lang="en-US" dirty="0"/>
          </a:p>
        </p:txBody>
      </p:sp>
    </p:spTree>
    <p:extLst>
      <p:ext uri="{BB962C8B-B14F-4D97-AF65-F5344CB8AC3E}">
        <p14:creationId xmlns:p14="http://schemas.microsoft.com/office/powerpoint/2010/main" val="1844083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facilitate student comprehension, each PowerPoint is organized into several subtopics. Each subtopic begins with a white title slide. This tells the student that a new topic is beginning, so that they can be prepared to learn. You have already experienced title slides with this 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FCF7-B372-7940-B4E3-8E78E97559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498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dirty="0"/>
              <a:t>Click to edit Master subtitle style</a:t>
            </a:r>
          </a:p>
        </p:txBody>
      </p:sp>
    </p:spTree>
    <p:extLst>
      <p:ext uri="{BB962C8B-B14F-4D97-AF65-F5344CB8AC3E}">
        <p14:creationId xmlns:p14="http://schemas.microsoft.com/office/powerpoint/2010/main" val="242220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98600" y="239911"/>
            <a:ext cx="6513286" cy="685800"/>
          </a:xfrm>
        </p:spPr>
        <p:txBody>
          <a:bodyPr/>
          <a:lstStyle>
            <a:lvl1pPr>
              <a:lnSpc>
                <a:spcPct val="90000"/>
              </a:lnSpc>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ECD9849-9D5C-EA41-B65F-A6CBEB868CFF}" type="slidenum">
              <a:rPr lang="en-US" altLang="en-US"/>
              <a:pPr>
                <a:defRPr/>
              </a:pPr>
              <a:t>‹#›</a:t>
            </a:fld>
            <a:endParaRPr lang="en-US" altLang="en-US" dirty="0"/>
          </a:p>
        </p:txBody>
      </p:sp>
    </p:spTree>
    <p:extLst>
      <p:ext uri="{BB962C8B-B14F-4D97-AF65-F5344CB8AC3E}">
        <p14:creationId xmlns:p14="http://schemas.microsoft.com/office/powerpoint/2010/main" val="417376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3932359-830B-1C40-9AFE-2451F80D197F}" type="slidenum">
              <a:rPr lang="en-US" altLang="en-US"/>
              <a:pPr>
                <a:defRPr/>
              </a:pPr>
              <a:t>‹#›</a:t>
            </a:fld>
            <a:endParaRPr lang="en-US" altLang="en-US" dirty="0"/>
          </a:p>
        </p:txBody>
      </p:sp>
    </p:spTree>
    <p:extLst>
      <p:ext uri="{BB962C8B-B14F-4D97-AF65-F5344CB8AC3E}">
        <p14:creationId xmlns:p14="http://schemas.microsoft.com/office/powerpoint/2010/main" val="1814211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686"/>
            <a:ext cx="3008313" cy="1056595"/>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204686"/>
            <a:ext cx="5111750" cy="49214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380343"/>
            <a:ext cx="3008313" cy="37458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0AE4950-8B21-9D42-AA0E-7BB7205462E7}" type="slidenum">
              <a:rPr lang="en-US" altLang="en-US"/>
              <a:pPr>
                <a:defRPr/>
              </a:pPr>
              <a:t>‹#›</a:t>
            </a:fld>
            <a:endParaRPr lang="en-US" altLang="en-US" dirty="0"/>
          </a:p>
        </p:txBody>
      </p:sp>
    </p:spTree>
    <p:extLst>
      <p:ext uri="{BB962C8B-B14F-4D97-AF65-F5344CB8AC3E}">
        <p14:creationId xmlns:p14="http://schemas.microsoft.com/office/powerpoint/2010/main" val="402175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7951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6ABCAEA-C0AA-904C-A47F-7BE385F64CE3}" type="slidenum">
              <a:rPr lang="en-US" altLang="en-US"/>
              <a:pPr>
                <a:defRPr/>
              </a:pPr>
              <a:t>‹#›</a:t>
            </a:fld>
            <a:endParaRPr lang="en-US" altLang="en-US" dirty="0"/>
          </a:p>
        </p:txBody>
      </p:sp>
    </p:spTree>
    <p:extLst>
      <p:ext uri="{BB962C8B-B14F-4D97-AF65-F5344CB8AC3E}">
        <p14:creationId xmlns:p14="http://schemas.microsoft.com/office/powerpoint/2010/main" val="49574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D912CA9-4707-E346-9AFC-F02FF9C0B7BF}" type="slidenum">
              <a:rPr lang="en-US" altLang="en-US"/>
              <a:pPr>
                <a:defRPr/>
              </a:pPr>
              <a:t>‹#›</a:t>
            </a:fld>
            <a:endParaRPr lang="en-US" altLang="en-US" dirty="0"/>
          </a:p>
        </p:txBody>
      </p:sp>
    </p:spTree>
    <p:extLst>
      <p:ext uri="{BB962C8B-B14F-4D97-AF65-F5344CB8AC3E}">
        <p14:creationId xmlns:p14="http://schemas.microsoft.com/office/powerpoint/2010/main" val="328756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71D50F-81A2-074B-AA27-BB8718EBA26E}" type="slidenum">
              <a:rPr lang="en-US" altLang="en-US"/>
              <a:pPr>
                <a:defRPr/>
              </a:pPr>
              <a:t>‹#›</a:t>
            </a:fld>
            <a:endParaRPr lang="en-US" altLang="en-US" dirty="0"/>
          </a:p>
        </p:txBody>
      </p:sp>
    </p:spTree>
    <p:extLst>
      <p:ext uri="{BB962C8B-B14F-4D97-AF65-F5344CB8AC3E}">
        <p14:creationId xmlns:p14="http://schemas.microsoft.com/office/powerpoint/2010/main" val="550492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57086" y="235857"/>
            <a:ext cx="6828971" cy="685800"/>
          </a:xfrm>
        </p:spPr>
        <p:txBody>
          <a:bodyPr/>
          <a:lstStyle>
            <a:lvl1pPr>
              <a:lnSpc>
                <a:spcPct val="90000"/>
              </a:lnSpc>
              <a:defRPr/>
            </a:lvl1pPr>
          </a:lstStyle>
          <a:p>
            <a:r>
              <a:rPr lang="en-US" dirty="0"/>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CA8604C-7C2C-144E-AFAE-ABB4DCC39F49}" type="slidenum">
              <a:rPr lang="en-US" altLang="en-US"/>
              <a:pPr>
                <a:defRPr/>
              </a:pPr>
              <a:t>‹#›</a:t>
            </a:fld>
            <a:endParaRPr lang="en-US" altLang="en-US" dirty="0"/>
          </a:p>
        </p:txBody>
      </p:sp>
    </p:spTree>
    <p:extLst>
      <p:ext uri="{BB962C8B-B14F-4D97-AF65-F5344CB8AC3E}">
        <p14:creationId xmlns:p14="http://schemas.microsoft.com/office/powerpoint/2010/main" val="1884994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79400"/>
            <a:ext cx="6828971" cy="685800"/>
          </a:xfrm>
        </p:spPr>
        <p:txBody>
          <a:bodyPr/>
          <a:lstStyle>
            <a:lvl1pPr>
              <a:lnSpc>
                <a:spcPct val="90000"/>
              </a:lnSpc>
              <a:defRPr/>
            </a:lvl1pPr>
          </a:lstStyle>
          <a:p>
            <a:r>
              <a:rPr lang="en-US" dirty="0"/>
              <a:t>Click to edit Master title style</a:t>
            </a:r>
          </a:p>
        </p:txBody>
      </p:sp>
      <p:sp>
        <p:nvSpPr>
          <p:cNvPr id="3" name="Content Placeholder 2"/>
          <p:cNvSpPr>
            <a:spLocks noGrp="1"/>
          </p:cNvSpPr>
          <p:nvPr>
            <p:ph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CDFEF6B-5B7C-B34A-8D6E-CBB0EBEA7119}" type="slidenum">
              <a:rPr lang="en-US" altLang="en-US"/>
              <a:pPr>
                <a:defRPr/>
              </a:pPr>
              <a:t>‹#›</a:t>
            </a:fld>
            <a:endParaRPr lang="en-US" altLang="en-US" dirty="0"/>
          </a:p>
        </p:txBody>
      </p:sp>
    </p:spTree>
    <p:extLst>
      <p:ext uri="{BB962C8B-B14F-4D97-AF65-F5344CB8AC3E}">
        <p14:creationId xmlns:p14="http://schemas.microsoft.com/office/powerpoint/2010/main" val="2414446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1428" y="279400"/>
            <a:ext cx="6792687" cy="685800"/>
          </a:xfrm>
        </p:spPr>
        <p:txBody>
          <a:bodyPr/>
          <a:lstStyle>
            <a:lvl1pPr>
              <a:lnSpc>
                <a:spcPct val="90000"/>
              </a:lnSpc>
              <a:defRPr/>
            </a:lvl1pPr>
          </a:lstStyle>
          <a:p>
            <a:r>
              <a:rPr lang="en-US" dirty="0"/>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7519278-D0A0-8F4C-90A5-61C4571DE083}" type="slidenum">
              <a:rPr lang="en-US" altLang="en-US"/>
              <a:pPr>
                <a:defRPr/>
              </a:pPr>
              <a:t>‹#›</a:t>
            </a:fld>
            <a:endParaRPr lang="en-US" altLang="en-US" dirty="0"/>
          </a:p>
        </p:txBody>
      </p:sp>
    </p:spTree>
    <p:extLst>
      <p:ext uri="{BB962C8B-B14F-4D97-AF65-F5344CB8AC3E}">
        <p14:creationId xmlns:p14="http://schemas.microsoft.com/office/powerpoint/2010/main" val="2176626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lstStyle>
            <a:lvl1pPr>
              <a:defRPr sz="4000" b="1">
                <a:solidFill>
                  <a:srgbClr val="002060"/>
                </a:solidFill>
              </a:defRPr>
            </a:lvl1p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A99865B-CD43-F04C-89B6-13AAEEE97939}" type="slidenum">
              <a:rPr lang="en-US" altLang="en-US"/>
              <a:pPr>
                <a:defRPr/>
              </a:pPr>
              <a:t>‹#›</a:t>
            </a:fld>
            <a:endParaRPr lang="en-US" altLang="en-US" dirty="0"/>
          </a:p>
        </p:txBody>
      </p:sp>
      <p:sp>
        <p:nvSpPr>
          <p:cNvPr id="7" name="Footer Placeholder 3">
            <a:extLst>
              <a:ext uri="{FF2B5EF4-FFF2-40B4-BE49-F238E27FC236}">
                <a16:creationId xmlns:a16="http://schemas.microsoft.com/office/drawing/2014/main" id="{F19C69A0-A330-4222-BD40-7B39F351345C}"/>
              </a:ext>
            </a:extLst>
          </p:cNvPr>
          <p:cNvSpPr txBox="1">
            <a:spLocks/>
          </p:cNvSpPr>
          <p:nvPr userDrawn="1"/>
        </p:nvSpPr>
        <p:spPr>
          <a:xfrm>
            <a:off x="2895600" y="6629400"/>
            <a:ext cx="33528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0" dirty="0">
                <a:solidFill>
                  <a:srgbClr val="012169"/>
                </a:solidFill>
                <a:latin typeface="Calibri"/>
              </a:rPr>
              <a:t>©2019 United States Power Squadrons®</a:t>
            </a:r>
          </a:p>
        </p:txBody>
      </p:sp>
      <p:pic>
        <p:nvPicPr>
          <p:cNvPr id="8" name="Picture 7">
            <a:extLst>
              <a:ext uri="{FF2B5EF4-FFF2-40B4-BE49-F238E27FC236}">
                <a16:creationId xmlns:a16="http://schemas.microsoft.com/office/drawing/2014/main" id="{294EB4E7-C89B-4140-B8F8-F7953926E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612774"/>
            <a:ext cx="6858000" cy="1143000"/>
          </a:xfrm>
          <a:prstGeom prst="rect">
            <a:avLst/>
          </a:prstGeom>
        </p:spPr>
      </p:pic>
    </p:spTree>
    <p:extLst>
      <p:ext uri="{BB962C8B-B14F-4D97-AF65-F5344CB8AC3E}">
        <p14:creationId xmlns:p14="http://schemas.microsoft.com/office/powerpoint/2010/main" val="188692757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1858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A99865B-CD43-F04C-89B6-13AAEEE97939}" type="slidenum">
              <a:rPr lang="en-US" altLang="en-US"/>
              <a:pPr>
                <a:defRPr/>
              </a:pPr>
              <a:t>‹#›</a:t>
            </a:fld>
            <a:endParaRPr lang="en-US" altLang="en-US" dirty="0"/>
          </a:p>
        </p:txBody>
      </p:sp>
    </p:spTree>
    <p:extLst>
      <p:ext uri="{BB962C8B-B14F-4D97-AF65-F5344CB8AC3E}">
        <p14:creationId xmlns:p14="http://schemas.microsoft.com/office/powerpoint/2010/main" val="371298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39E9C0-DAB0-AB4A-B05D-16142C355A16}" type="slidenum">
              <a:rPr lang="en-US" altLang="en-US"/>
              <a:pPr>
                <a:defRPr/>
              </a:pPr>
              <a:t>‹#›</a:t>
            </a:fld>
            <a:endParaRPr lang="en-US" altLang="en-US" dirty="0"/>
          </a:p>
        </p:txBody>
      </p:sp>
    </p:spTree>
    <p:extLst>
      <p:ext uri="{BB962C8B-B14F-4D97-AF65-F5344CB8AC3E}">
        <p14:creationId xmlns:p14="http://schemas.microsoft.com/office/powerpoint/2010/main" val="3013670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CF4416-5653-DF45-AA81-84F10DC1FF29}" type="slidenum">
              <a:rPr lang="en-US" altLang="en-US"/>
              <a:pPr>
                <a:defRPr/>
              </a:pPr>
              <a:t>‹#›</a:t>
            </a:fld>
            <a:endParaRPr lang="en-US" altLang="en-US" dirty="0"/>
          </a:p>
        </p:txBody>
      </p:sp>
    </p:spTree>
    <p:extLst>
      <p:ext uri="{BB962C8B-B14F-4D97-AF65-F5344CB8AC3E}">
        <p14:creationId xmlns:p14="http://schemas.microsoft.com/office/powerpoint/2010/main" val="3485956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B54754B-F40D-0A4C-A8BC-CCB3654AA3C4}" type="slidenum">
              <a:rPr lang="en-US" altLang="en-US"/>
              <a:pPr>
                <a:defRPr/>
              </a:pPr>
              <a:t>‹#›</a:t>
            </a:fld>
            <a:endParaRPr lang="en-US" altLang="en-US" dirty="0"/>
          </a:p>
        </p:txBody>
      </p:sp>
    </p:spTree>
    <p:extLst>
      <p:ext uri="{BB962C8B-B14F-4D97-AF65-F5344CB8AC3E}">
        <p14:creationId xmlns:p14="http://schemas.microsoft.com/office/powerpoint/2010/main" val="244588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F1986DC-9502-424A-84AF-46B4E299FB2A}" type="slidenum">
              <a:rPr lang="en-US" altLang="en-US"/>
              <a:pPr>
                <a:defRPr/>
              </a:pPr>
              <a:t>‹#›</a:t>
            </a:fld>
            <a:endParaRPr lang="en-US" altLang="en-US" dirty="0"/>
          </a:p>
        </p:txBody>
      </p:sp>
    </p:spTree>
    <p:extLst>
      <p:ext uri="{BB962C8B-B14F-4D97-AF65-F5344CB8AC3E}">
        <p14:creationId xmlns:p14="http://schemas.microsoft.com/office/powerpoint/2010/main" val="458406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8CB2E39-04C1-8E42-80EF-D88BB9B6CDF5}" type="slidenum">
              <a:rPr lang="en-US" altLang="en-US"/>
              <a:pPr>
                <a:defRPr/>
              </a:pPr>
              <a:t>‹#›</a:t>
            </a:fld>
            <a:endParaRPr lang="en-US" altLang="en-US" dirty="0"/>
          </a:p>
        </p:txBody>
      </p:sp>
    </p:spTree>
    <p:extLst>
      <p:ext uri="{BB962C8B-B14F-4D97-AF65-F5344CB8AC3E}">
        <p14:creationId xmlns:p14="http://schemas.microsoft.com/office/powerpoint/2010/main" val="265209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C98162C-4087-594A-B187-9154BD102C3B}" type="slidenum">
              <a:rPr lang="en-US" altLang="en-US"/>
              <a:pPr>
                <a:defRPr/>
              </a:pPr>
              <a:t>‹#›</a:t>
            </a:fld>
            <a:endParaRPr lang="en-US" altLang="en-US" dirty="0"/>
          </a:p>
        </p:txBody>
      </p:sp>
    </p:spTree>
    <p:extLst>
      <p:ext uri="{BB962C8B-B14F-4D97-AF65-F5344CB8AC3E}">
        <p14:creationId xmlns:p14="http://schemas.microsoft.com/office/powerpoint/2010/main" val="372673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D50B50C-3F61-684E-877C-6096B96347D1}" type="slidenum">
              <a:rPr lang="en-US" altLang="en-US"/>
              <a:pPr>
                <a:defRPr/>
              </a:pPr>
              <a:t>‹#›</a:t>
            </a:fld>
            <a:endParaRPr lang="en-US" altLang="en-US" dirty="0"/>
          </a:p>
        </p:txBody>
      </p:sp>
    </p:spTree>
    <p:extLst>
      <p:ext uri="{BB962C8B-B14F-4D97-AF65-F5344CB8AC3E}">
        <p14:creationId xmlns:p14="http://schemas.microsoft.com/office/powerpoint/2010/main" val="3785330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FD4444-73D6-474A-A032-491DD7DC5B8F}" type="slidenum">
              <a:rPr lang="en-US" altLang="en-US"/>
              <a:pPr>
                <a:defRPr/>
              </a:pPr>
              <a:t>‹#›</a:t>
            </a:fld>
            <a:endParaRPr lang="en-US" altLang="en-US" dirty="0"/>
          </a:p>
        </p:txBody>
      </p:sp>
    </p:spTree>
    <p:extLst>
      <p:ext uri="{BB962C8B-B14F-4D97-AF65-F5344CB8AC3E}">
        <p14:creationId xmlns:p14="http://schemas.microsoft.com/office/powerpoint/2010/main" val="3730183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19D2D14-2C19-D547-8D28-DFB9498323A1}" type="slidenum">
              <a:rPr lang="en-US" altLang="en-US"/>
              <a:pPr>
                <a:defRPr/>
              </a:pPr>
              <a:t>‹#›</a:t>
            </a:fld>
            <a:endParaRPr lang="en-US" altLang="en-US" dirty="0"/>
          </a:p>
        </p:txBody>
      </p:sp>
    </p:spTree>
    <p:extLst>
      <p:ext uri="{BB962C8B-B14F-4D97-AF65-F5344CB8AC3E}">
        <p14:creationId xmlns:p14="http://schemas.microsoft.com/office/powerpoint/2010/main" val="355115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rgbClr val="00CECD"/>
              </a:buClr>
              <a:buFont typeface="Wingdings" pitchFamily="2" charset="2"/>
              <a:buChar char="§"/>
              <a:defRPr sz="3200"/>
            </a:lvl1pPr>
            <a:lvl2pPr>
              <a:buClr>
                <a:srgbClr val="0070C0"/>
              </a:buClr>
              <a:defRPr sz="2800"/>
            </a:lvl2pPr>
            <a:lvl3pPr marL="1085850" indent="-228600">
              <a:buClr>
                <a:srgbClr val="00CECD"/>
              </a:buClr>
              <a:buFont typeface="Wingdings" pitchFamily="2" charset="2"/>
              <a:buChar char="§"/>
              <a:defRPr sz="2800"/>
            </a:lvl3pPr>
            <a:lvl4pPr marL="1428750" indent="-228600">
              <a:buClr>
                <a:srgbClr val="0070C0"/>
              </a:buClr>
              <a:buFont typeface="Wingdings" pitchFamily="2" charset="2"/>
              <a:buChar cha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0955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1341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0E7CA3-757A-ED4F-BD12-6BB67DE83246}" type="slidenum">
              <a:rPr lang="en-US" altLang="en-US"/>
              <a:pPr>
                <a:defRPr/>
              </a:pPr>
              <a:t>‹#›</a:t>
            </a:fld>
            <a:endParaRPr lang="en-US" altLang="en-US" dirty="0"/>
          </a:p>
        </p:txBody>
      </p:sp>
    </p:spTree>
    <p:extLst>
      <p:ext uri="{BB962C8B-B14F-4D97-AF65-F5344CB8AC3E}">
        <p14:creationId xmlns:p14="http://schemas.microsoft.com/office/powerpoint/2010/main" val="355333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53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4" name="Rectangle 7"/>
          <p:cNvSpPr>
            <a:spLocks noGrp="1" noChangeArrowheads="1"/>
          </p:cNvSpPr>
          <p:nvPr/>
        </p:nvSpPr>
        <p:spPr bwMode="auto">
          <a:xfrm>
            <a:off x="2286000" y="6572250"/>
            <a:ext cx="4572000" cy="228600"/>
          </a:xfrm>
          <a:prstGeom prst="rect">
            <a:avLst/>
          </a:prstGeom>
          <a:noFill/>
          <a:ln>
            <a:noFill/>
          </a:ln>
        </p:spPr>
        <p:txBody>
          <a:bodyPr/>
          <a:lstStyle>
            <a:lvl1pPr eaLnBrk="0" hangingPunct="0">
              <a:defRPr sz="2800" b="1">
                <a:solidFill>
                  <a:schemeClr val="tx1"/>
                </a:solidFill>
                <a:latin typeface="Arial" panose="020B0604020202020204" pitchFamily="34" charset="0"/>
                <a:ea typeface="ＭＳ Ｐゴシック" charset="-128"/>
              </a:defRPr>
            </a:lvl1pPr>
            <a:lvl2pPr marL="742950" indent="-285750" eaLnBrk="0" hangingPunct="0">
              <a:defRPr sz="2800" b="1">
                <a:solidFill>
                  <a:schemeClr val="tx1"/>
                </a:solidFill>
                <a:latin typeface="Arial" panose="020B0604020202020204" pitchFamily="34" charset="0"/>
                <a:ea typeface="ＭＳ Ｐゴシック" charset="-128"/>
              </a:defRPr>
            </a:lvl2pPr>
            <a:lvl3pPr marL="1143000" indent="-228600" eaLnBrk="0" hangingPunct="0">
              <a:defRPr sz="2800" b="1">
                <a:solidFill>
                  <a:schemeClr val="tx1"/>
                </a:solidFill>
                <a:latin typeface="Arial" panose="020B0604020202020204" pitchFamily="34" charset="0"/>
                <a:ea typeface="ＭＳ Ｐゴシック" charset="-128"/>
              </a:defRPr>
            </a:lvl3pPr>
            <a:lvl4pPr marL="1600200" indent="-228600" eaLnBrk="0" hangingPunct="0">
              <a:defRPr sz="2800" b="1">
                <a:solidFill>
                  <a:schemeClr val="tx1"/>
                </a:solidFill>
                <a:latin typeface="Arial" panose="020B0604020202020204" pitchFamily="34" charset="0"/>
                <a:ea typeface="ＭＳ Ｐゴシック" charset="-128"/>
              </a:defRPr>
            </a:lvl4pPr>
            <a:lvl5pPr marL="2057400" indent="-228600" eaLnBrk="0" hangingPunct="0">
              <a:defRPr sz="2800" b="1">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9pPr>
          </a:lstStyle>
          <a:p>
            <a:pPr algn="ctr">
              <a:defRPr/>
            </a:pPr>
            <a:endParaRPr lang="en-US" altLang="en-US" sz="1200" dirty="0">
              <a:solidFill>
                <a:srgbClr val="D1F0FF"/>
              </a:solidFill>
              <a:latin typeface="Tahoma" panose="020B0604030504040204" pitchFamily="34" charset="0"/>
            </a:endParaRPr>
          </a:p>
        </p:txBody>
      </p:sp>
      <p:sp>
        <p:nvSpPr>
          <p:cNvPr id="5" name="Rectangle 8"/>
          <p:cNvSpPr>
            <a:spLocks noGrp="1" noChangeArrowheads="1"/>
          </p:cNvSpPr>
          <p:nvPr/>
        </p:nvSpPr>
        <p:spPr bwMode="auto">
          <a:xfrm>
            <a:off x="273050" y="6572250"/>
            <a:ext cx="3198813" cy="457200"/>
          </a:xfrm>
          <a:prstGeom prst="rect">
            <a:avLst/>
          </a:prstGeom>
          <a:noFill/>
          <a:ln>
            <a:noFill/>
          </a:ln>
        </p:spPr>
        <p:txBody>
          <a:bodyPr/>
          <a:lstStyle>
            <a:lvl1pPr eaLnBrk="0" hangingPunct="0">
              <a:defRPr sz="2800" b="1">
                <a:solidFill>
                  <a:schemeClr val="tx1"/>
                </a:solidFill>
                <a:latin typeface="Arial" panose="020B0604020202020204" pitchFamily="34" charset="0"/>
                <a:ea typeface="ＭＳ Ｐゴシック" charset="-128"/>
              </a:defRPr>
            </a:lvl1pPr>
            <a:lvl2pPr marL="742950" indent="-285750" eaLnBrk="0" hangingPunct="0">
              <a:defRPr sz="2800" b="1">
                <a:solidFill>
                  <a:schemeClr val="tx1"/>
                </a:solidFill>
                <a:latin typeface="Arial" panose="020B0604020202020204" pitchFamily="34" charset="0"/>
                <a:ea typeface="ＭＳ Ｐゴシック" charset="-128"/>
              </a:defRPr>
            </a:lvl2pPr>
            <a:lvl3pPr marL="1143000" indent="-228600" eaLnBrk="0" hangingPunct="0">
              <a:defRPr sz="2800" b="1">
                <a:solidFill>
                  <a:schemeClr val="tx1"/>
                </a:solidFill>
                <a:latin typeface="Arial" panose="020B0604020202020204" pitchFamily="34" charset="0"/>
                <a:ea typeface="ＭＳ Ｐゴシック" charset="-128"/>
              </a:defRPr>
            </a:lvl3pPr>
            <a:lvl4pPr marL="1600200" indent="-228600" eaLnBrk="0" hangingPunct="0">
              <a:defRPr sz="2800" b="1">
                <a:solidFill>
                  <a:schemeClr val="tx1"/>
                </a:solidFill>
                <a:latin typeface="Arial" panose="020B0604020202020204" pitchFamily="34" charset="0"/>
                <a:ea typeface="ＭＳ Ｐゴシック" charset="-128"/>
              </a:defRPr>
            </a:lvl4pPr>
            <a:lvl5pPr marL="2057400" indent="-228600" eaLnBrk="0" hangingPunct="0">
              <a:defRPr sz="2800" b="1">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ＭＳ Ｐゴシック" charset="-128"/>
              </a:defRPr>
            </a:lvl9pPr>
          </a:lstStyle>
          <a:p>
            <a:pPr>
              <a:defRPr/>
            </a:pPr>
            <a:endParaRPr lang="en-US" altLang="en-US" sz="1200" dirty="0">
              <a:solidFill>
                <a:srgbClr val="D1F0FF"/>
              </a:solidFill>
              <a:latin typeface="Tahoma" panose="020B0604030504040204" pitchFamily="34" charset="0"/>
            </a:endParaRPr>
          </a:p>
        </p:txBody>
      </p:sp>
      <p:sp>
        <p:nvSpPr>
          <p:cNvPr id="248834" name="Rectangle 2"/>
          <p:cNvSpPr>
            <a:spLocks noGrp="1" noChangeArrowheads="1"/>
          </p:cNvSpPr>
          <p:nvPr>
            <p:ph type="ctrTitle" sz="quarter"/>
          </p:nvPr>
        </p:nvSpPr>
        <p:spPr>
          <a:xfrm>
            <a:off x="685800" y="2514600"/>
            <a:ext cx="7772400" cy="1828800"/>
          </a:xfrm>
        </p:spPr>
        <p:txBody>
          <a:bodyPr/>
          <a:lstStyle>
            <a:lvl1pPr>
              <a:defRPr>
                <a:solidFill>
                  <a:srgbClr val="002060"/>
                </a:solidFill>
              </a:defRPr>
            </a:lvl1pPr>
          </a:lstStyle>
          <a:p>
            <a:r>
              <a:rPr lang="en-US" dirty="0"/>
              <a:t>Click to edit Master title style</a:t>
            </a:r>
          </a:p>
        </p:txBody>
      </p:sp>
      <p:sp>
        <p:nvSpPr>
          <p:cNvPr id="248835" name="Rectangle 3"/>
          <p:cNvSpPr>
            <a:spLocks noGrp="1" noChangeArrowheads="1"/>
          </p:cNvSpPr>
          <p:nvPr>
            <p:ph type="subTitle" sz="quarter" idx="1"/>
          </p:nvPr>
        </p:nvSpPr>
        <p:spPr>
          <a:xfrm>
            <a:off x="1371600" y="4673600"/>
            <a:ext cx="6400800" cy="965200"/>
          </a:xfrm>
        </p:spPr>
        <p:txBody>
          <a:bodyPr/>
          <a:lstStyle>
            <a:lvl1pPr marL="0" indent="0" algn="ctr">
              <a:buFont typeface="Wingdings" pitchFamily="2" charset="2"/>
              <a:buNone/>
              <a:defRPr>
                <a:solidFill>
                  <a:srgbClr val="002060"/>
                </a:solidFill>
                <a:effectLst/>
              </a:defRPr>
            </a:lvl1pPr>
          </a:lstStyle>
          <a:p>
            <a:r>
              <a:rPr lang="en-US"/>
              <a:t>Click to edit Master subtitle style</a:t>
            </a:r>
            <a:endParaRPr lang="en-US" dirty="0"/>
          </a:p>
        </p:txBody>
      </p:sp>
      <p:sp>
        <p:nvSpPr>
          <p:cNvPr id="7" name="Rectangle 4"/>
          <p:cNvSpPr>
            <a:spLocks noGrp="1" noChangeArrowheads="1"/>
          </p:cNvSpPr>
          <p:nvPr>
            <p:ph type="dt" sz="quarter" idx="10"/>
          </p:nvPr>
        </p:nvSpPr>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sz="1400"/>
            </a:lvl1pPr>
          </a:lstStyle>
          <a:p>
            <a:pPr>
              <a:defRPr/>
            </a:pPr>
            <a:fld id="{A1D77433-FE2F-AA46-9184-3F13EF6D9F63}" type="slidenum">
              <a:rPr lang="en-US" altLang="en-US"/>
              <a:pPr>
                <a:defRPr/>
              </a:pPr>
              <a:t>‹#›</a:t>
            </a:fld>
            <a:endParaRPr lang="en-US" altLang="en-US" dirty="0"/>
          </a:p>
        </p:txBody>
      </p:sp>
      <p:sp>
        <p:nvSpPr>
          <p:cNvPr id="11" name="Footer Placeholder 3">
            <a:extLst>
              <a:ext uri="{FF2B5EF4-FFF2-40B4-BE49-F238E27FC236}">
                <a16:creationId xmlns:a16="http://schemas.microsoft.com/office/drawing/2014/main" id="{9C567EC9-B382-431C-83D9-AEFDBF9DFA83}"/>
              </a:ext>
            </a:extLst>
          </p:cNvPr>
          <p:cNvSpPr txBox="1">
            <a:spLocks/>
          </p:cNvSpPr>
          <p:nvPr userDrawn="1"/>
        </p:nvSpPr>
        <p:spPr>
          <a:xfrm>
            <a:off x="2895600" y="6629400"/>
            <a:ext cx="33528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0" dirty="0">
                <a:solidFill>
                  <a:srgbClr val="012169"/>
                </a:solidFill>
                <a:latin typeface="Calibri"/>
              </a:rPr>
              <a:t>©2019 United States Power Squadrons®</a:t>
            </a:r>
          </a:p>
        </p:txBody>
      </p:sp>
      <p:pic>
        <p:nvPicPr>
          <p:cNvPr id="3" name="Picture 2">
            <a:extLst>
              <a:ext uri="{FF2B5EF4-FFF2-40B4-BE49-F238E27FC236}">
                <a16:creationId xmlns:a16="http://schemas.microsoft.com/office/drawing/2014/main" id="{DDE13F25-CAAD-7248-A3B8-5B23FE4FB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420688"/>
            <a:ext cx="6858000" cy="1143000"/>
          </a:xfrm>
          <a:prstGeom prst="rect">
            <a:avLst/>
          </a:prstGeom>
        </p:spPr>
      </p:pic>
    </p:spTree>
    <p:extLst>
      <p:ext uri="{BB962C8B-B14F-4D97-AF65-F5344CB8AC3E}">
        <p14:creationId xmlns:p14="http://schemas.microsoft.com/office/powerpoint/2010/main" val="19030862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1752600"/>
            <a:ext cx="8001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C93A06A-11CD-7242-9633-28902DF39E1B}" type="slidenum">
              <a:rPr lang="en-US" altLang="en-US"/>
              <a:pPr>
                <a:defRPr/>
              </a:pPr>
              <a:t>‹#›</a:t>
            </a:fld>
            <a:endParaRPr lang="en-US" altLang="en-US" dirty="0"/>
          </a:p>
        </p:txBody>
      </p:sp>
    </p:spTree>
    <p:extLst>
      <p:ext uri="{BB962C8B-B14F-4D97-AF65-F5344CB8AC3E}">
        <p14:creationId xmlns:p14="http://schemas.microsoft.com/office/powerpoint/2010/main" val="238678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t"/>
          <a:lstStyle>
            <a:lvl1pPr algn="ctr">
              <a:defRPr sz="4000" b="1" cap="all">
                <a:solidFill>
                  <a:srgbClr val="002060"/>
                </a:solidFill>
              </a:defRPr>
            </a:lvl1p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EBF41CC-0DD2-F743-A266-C5DD0DA69221}" type="slidenum">
              <a:rPr lang="en-US" altLang="en-US"/>
              <a:pPr>
                <a:defRPr/>
              </a:pPr>
              <a:t>‹#›</a:t>
            </a:fld>
            <a:endParaRPr lang="en-US" altLang="en-US" dirty="0"/>
          </a:p>
        </p:txBody>
      </p:sp>
      <p:sp>
        <p:nvSpPr>
          <p:cNvPr id="8" name="Footer Placeholder 3">
            <a:extLst>
              <a:ext uri="{FF2B5EF4-FFF2-40B4-BE49-F238E27FC236}">
                <a16:creationId xmlns:a16="http://schemas.microsoft.com/office/drawing/2014/main" id="{98AB24D3-558B-49B8-B9D4-8413EA9CD80A}"/>
              </a:ext>
            </a:extLst>
          </p:cNvPr>
          <p:cNvSpPr txBox="1">
            <a:spLocks/>
          </p:cNvSpPr>
          <p:nvPr userDrawn="1"/>
        </p:nvSpPr>
        <p:spPr>
          <a:xfrm>
            <a:off x="2895600" y="6629400"/>
            <a:ext cx="33528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0" dirty="0">
                <a:solidFill>
                  <a:srgbClr val="012169"/>
                </a:solidFill>
                <a:latin typeface="Calibri"/>
              </a:rPr>
              <a:t>©2019 United States Power Squadrons®</a:t>
            </a:r>
          </a:p>
        </p:txBody>
      </p:sp>
      <p:pic>
        <p:nvPicPr>
          <p:cNvPr id="7" name="Picture 6">
            <a:extLst>
              <a:ext uri="{FF2B5EF4-FFF2-40B4-BE49-F238E27FC236}">
                <a16:creationId xmlns:a16="http://schemas.microsoft.com/office/drawing/2014/main" id="{775D627E-F09E-DA42-99CB-3F0C05A1A5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402431"/>
            <a:ext cx="6858000" cy="1143000"/>
          </a:xfrm>
          <a:prstGeom prst="rect">
            <a:avLst/>
          </a:prstGeom>
        </p:spPr>
      </p:pic>
    </p:spTree>
    <p:extLst>
      <p:ext uri="{BB962C8B-B14F-4D97-AF65-F5344CB8AC3E}">
        <p14:creationId xmlns:p14="http://schemas.microsoft.com/office/powerpoint/2010/main" val="35779027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10883"/>
            <a:ext cx="6564086" cy="685800"/>
          </a:xfrm>
        </p:spPr>
        <p:txBody>
          <a:bodyPr/>
          <a:lstStyle>
            <a:lvl1pPr>
              <a:lnSpc>
                <a:spcPct val="90000"/>
              </a:lnSpc>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8366F61-8F3C-5D49-93AC-A9AF8E4D07F6}" type="slidenum">
              <a:rPr lang="en-US" altLang="en-US"/>
              <a:pPr>
                <a:defRPr/>
              </a:pPr>
              <a:t>‹#›</a:t>
            </a:fld>
            <a:endParaRPr lang="en-US" altLang="en-US" dirty="0"/>
          </a:p>
        </p:txBody>
      </p:sp>
    </p:spTree>
    <p:extLst>
      <p:ext uri="{BB962C8B-B14F-4D97-AF65-F5344CB8AC3E}">
        <p14:creationId xmlns:p14="http://schemas.microsoft.com/office/powerpoint/2010/main" val="348959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51429" y="136524"/>
            <a:ext cx="6560457" cy="879475"/>
          </a:xfrm>
        </p:spPr>
        <p:txBody>
          <a:bodyPr/>
          <a:lstStyle>
            <a:lvl1pPr>
              <a:lnSpc>
                <a:spcPct val="90000"/>
              </a:lnSpc>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779F1CF-FC1C-2442-8B7D-01A9DEEA557A}" type="slidenum">
              <a:rPr lang="en-US" altLang="en-US"/>
              <a:pPr>
                <a:defRPr/>
              </a:pPr>
              <a:t>‹#›</a:t>
            </a:fld>
            <a:endParaRPr lang="en-US" altLang="en-US" dirty="0"/>
          </a:p>
        </p:txBody>
      </p:sp>
    </p:spTree>
    <p:extLst>
      <p:ext uri="{BB962C8B-B14F-4D97-AF65-F5344CB8AC3E}">
        <p14:creationId xmlns:p14="http://schemas.microsoft.com/office/powerpoint/2010/main" val="1430612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pn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799"/>
            <a:ext cx="7772400" cy="4518356"/>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6" name="Straight Connector 5"/>
          <p:cNvCxnSpPr/>
          <p:nvPr userDrawn="1"/>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1" name="Picture 10">
            <a:extLst>
              <a:ext uri="{FF2B5EF4-FFF2-40B4-BE49-F238E27FC236}">
                <a16:creationId xmlns:a16="http://schemas.microsoft.com/office/drawing/2014/main" id="{6AF23189-9C8C-F74A-BF09-EF415F064C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655417" y="6200066"/>
            <a:ext cx="3816978" cy="636163"/>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1" r:id="rId3"/>
    <p:sldLayoutId id="2147483657" r:id="rId4"/>
  </p:sldLayoutIdLst>
  <p:hf sldNum="0"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p:titleStyle>
    <p:bodyStyle>
      <a:lvl1pPr marL="342900" indent="-342900" algn="l" rtl="0" eaLnBrk="1" fontAlgn="base" hangingPunct="1">
        <a:spcBef>
          <a:spcPct val="20000"/>
        </a:spcBef>
        <a:spcAft>
          <a:spcPct val="0"/>
        </a:spcAft>
        <a:buClr>
          <a:srgbClr val="00CDCD"/>
        </a:buClr>
        <a:buSzPct val="85000"/>
        <a:buFont typeface="Wingdings" pitchFamily="2" charset="2"/>
        <a:buChar char="§"/>
        <a:defRPr sz="36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0070C0"/>
        </a:buClr>
        <a:buSzPct val="8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2pPr>
      <a:lvl3pPr marL="1085850" indent="-228600" algn="l" rtl="0" eaLnBrk="1" fontAlgn="base" hangingPunct="1">
        <a:spcBef>
          <a:spcPct val="20000"/>
        </a:spcBef>
        <a:spcAft>
          <a:spcPct val="0"/>
        </a:spcAft>
        <a:buClr>
          <a:srgbClr val="00CDCD"/>
        </a:buClr>
        <a:buSzPct val="85000"/>
        <a:buFont typeface="Wingdings" pitchFamily="2" charset="2"/>
        <a:buChar char="§"/>
        <a:defRPr sz="3200">
          <a:solidFill>
            <a:schemeClr val="tx1"/>
          </a:solidFill>
          <a:latin typeface="Arial" panose="020B0604020202020204" pitchFamily="34" charset="0"/>
          <a:cs typeface="Arial" panose="020B0604020202020204"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Arial" panose="020B0604020202020204" pitchFamily="34" charset="0"/>
          <a:cs typeface="Arial" panose="020B0604020202020204"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7811" name="Rectangle 3"/>
          <p:cNvSpPr>
            <a:spLocks noGrp="1" noChangeArrowheads="1"/>
          </p:cNvSpPr>
          <p:nvPr>
            <p:ph type="body" idx="1"/>
          </p:nvPr>
        </p:nvSpPr>
        <p:spPr bwMode="auto">
          <a:xfrm>
            <a:off x="667657" y="1795462"/>
            <a:ext cx="8079468"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78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effectLst>
                  <a:outerShdw blurRad="38100" dist="38100" dir="2700000" algn="tl">
                    <a:srgbClr val="000000"/>
                  </a:outerShdw>
                </a:effectLst>
                <a:latin typeface="Arial" charset="0"/>
                <a:ea typeface="+mn-ea"/>
                <a:cs typeface="+mn-cs"/>
              </a:defRPr>
            </a:lvl1pPr>
          </a:lstStyle>
          <a:p>
            <a:pPr>
              <a:defRPr/>
            </a:pPr>
            <a:endParaRPr lang="en-US" dirty="0"/>
          </a:p>
        </p:txBody>
      </p:sp>
      <p:sp>
        <p:nvSpPr>
          <p:cNvPr id="2478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effectLst>
                  <a:outerShdw blurRad="38100" dist="38100" dir="2700000" algn="tl">
                    <a:srgbClr val="000000"/>
                  </a:outerShdw>
                </a:effectLst>
                <a:latin typeface="Arial" charset="0"/>
                <a:ea typeface="+mn-ea"/>
                <a:cs typeface="+mn-cs"/>
              </a:defRPr>
            </a:lvl1pPr>
          </a:lstStyle>
          <a:p>
            <a:pPr>
              <a:defRPr/>
            </a:pPr>
            <a:endParaRPr lang="en-US" dirty="0"/>
          </a:p>
        </p:txBody>
      </p:sp>
      <p:sp>
        <p:nvSpPr>
          <p:cNvPr id="247814" name="Rectangle 6"/>
          <p:cNvSpPr>
            <a:spLocks noGrp="1" noChangeArrowheads="1"/>
          </p:cNvSpPr>
          <p:nvPr>
            <p:ph type="sldNum" sz="quarter" idx="4"/>
          </p:nvPr>
        </p:nvSpPr>
        <p:spPr bwMode="auto">
          <a:xfrm>
            <a:off x="7010400" y="6515100"/>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000000"/>
                  </a:outerShdw>
                </a:effectLst>
                <a:latin typeface="Arial" panose="020B0604020202020204" pitchFamily="34" charset="0"/>
                <a:ea typeface="MS PGothic" panose="020B0600070205080204" pitchFamily="34" charset="-128"/>
              </a:defRPr>
            </a:lvl1pPr>
          </a:lstStyle>
          <a:p>
            <a:pPr>
              <a:defRPr/>
            </a:pPr>
            <a:endParaRPr lang="en-US" altLang="en-US" dirty="0"/>
          </a:p>
        </p:txBody>
      </p:sp>
      <p:grpSp>
        <p:nvGrpSpPr>
          <p:cNvPr id="9" name="Group 8">
            <a:extLst>
              <a:ext uri="{FF2B5EF4-FFF2-40B4-BE49-F238E27FC236}">
                <a16:creationId xmlns:a16="http://schemas.microsoft.com/office/drawing/2014/main" id="{7192EC67-A499-4EB1-81E3-A2821108CF1B}"/>
              </a:ext>
            </a:extLst>
          </p:cNvPr>
          <p:cNvGrpSpPr/>
          <p:nvPr userDrawn="1"/>
        </p:nvGrpSpPr>
        <p:grpSpPr>
          <a:xfrm>
            <a:off x="18854" y="5841"/>
            <a:ext cx="9125146" cy="1095884"/>
            <a:chOff x="0" y="0"/>
            <a:chExt cx="9144000" cy="1095884"/>
          </a:xfrm>
        </p:grpSpPr>
        <p:sp>
          <p:nvSpPr>
            <p:cNvPr id="10" name="Rectangle 9">
              <a:extLst>
                <a:ext uri="{FF2B5EF4-FFF2-40B4-BE49-F238E27FC236}">
                  <a16:creationId xmlns:a16="http://schemas.microsoft.com/office/drawing/2014/main" id="{D3D6282E-F2CB-4625-B3B8-6D1B7CFD3336}"/>
                </a:ext>
              </a:extLst>
            </p:cNvPr>
            <p:cNvSpPr/>
            <p:nvPr userDrawn="1"/>
          </p:nvSpPr>
          <p:spPr bwMode="auto">
            <a:xfrm>
              <a:off x="0" y="0"/>
              <a:ext cx="9144000" cy="1095884"/>
            </a:xfrm>
            <a:prstGeom prst="rect">
              <a:avLst/>
            </a:prstGeom>
            <a:solidFill>
              <a:schemeClr val="tx1"/>
            </a:solidFill>
            <a:ln w="19050"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5879AE36-5CF0-4D57-B4C1-A6C4CE93BF0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8340" y="136524"/>
              <a:ext cx="1466857" cy="838204"/>
            </a:xfrm>
            <a:prstGeom prst="rect">
              <a:avLst/>
            </a:prstGeom>
          </p:spPr>
        </p:pic>
      </p:grpSp>
      <p:sp>
        <p:nvSpPr>
          <p:cNvPr id="247810" name="Rectangle 2"/>
          <p:cNvSpPr>
            <a:spLocks noGrp="1" noChangeArrowheads="1"/>
          </p:cNvSpPr>
          <p:nvPr>
            <p:ph type="title"/>
          </p:nvPr>
        </p:nvSpPr>
        <p:spPr bwMode="auto">
          <a:xfrm>
            <a:off x="1447800" y="210883"/>
            <a:ext cx="6564086"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2" name="Footer Placeholder 3">
            <a:extLst>
              <a:ext uri="{FF2B5EF4-FFF2-40B4-BE49-F238E27FC236}">
                <a16:creationId xmlns:a16="http://schemas.microsoft.com/office/drawing/2014/main" id="{9E39F4AA-331C-46A5-9719-37C00E8B7405}"/>
              </a:ext>
            </a:extLst>
          </p:cNvPr>
          <p:cNvSpPr txBox="1">
            <a:spLocks/>
          </p:cNvSpPr>
          <p:nvPr userDrawn="1"/>
        </p:nvSpPr>
        <p:spPr>
          <a:xfrm>
            <a:off x="2819400" y="6615984"/>
            <a:ext cx="3467100" cy="2420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b="0" dirty="0">
                <a:solidFill>
                  <a:srgbClr val="DADADA"/>
                </a:solidFill>
                <a:latin typeface="Arial" panose="020B0604020202020204" pitchFamily="34" charset="0"/>
                <a:cs typeface="Arial" panose="020B0604020202020204" pitchFamily="34" charset="0"/>
              </a:rPr>
              <a:t>© 2019 United States Power Squadrons</a:t>
            </a:r>
            <a:r>
              <a:rPr lang="en-US" sz="1100" b="0" baseline="30000" dirty="0">
                <a:solidFill>
                  <a:srgbClr val="DADAD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967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eaLnBrk="1" fontAlgn="base" hangingPunct="1">
        <a:spcBef>
          <a:spcPct val="0"/>
        </a:spcBef>
        <a:spcAft>
          <a:spcPct val="0"/>
        </a:spcAft>
        <a:defRPr sz="4000" b="1">
          <a:solidFill>
            <a:srgbClr val="003366"/>
          </a:solidFill>
          <a:effectLst/>
          <a:latin typeface="Arial" charset="0"/>
          <a:ea typeface="Arial" charset="0"/>
          <a:cs typeface="Arial" charset="0"/>
        </a:defRPr>
      </a:lvl1pPr>
      <a:lvl2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charset="0"/>
          <a:ea typeface="Arial" charset="0"/>
          <a:cs typeface="Arial" charset="0"/>
        </a:defRPr>
      </a:lvl2pPr>
      <a:lvl3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charset="0"/>
          <a:ea typeface="Arial" charset="0"/>
          <a:cs typeface="Arial" charset="0"/>
        </a:defRPr>
      </a:lvl3pPr>
      <a:lvl4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charset="0"/>
          <a:ea typeface="Arial" charset="0"/>
          <a:cs typeface="Arial" charset="0"/>
        </a:defRPr>
      </a:lvl4pPr>
      <a:lvl5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charset="0"/>
          <a:ea typeface="Arial" charset="0"/>
          <a:cs typeface="Arial"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000000"/>
            </a:outerShdw>
          </a:effectLst>
          <a:latin typeface="Tahom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000000"/>
            </a:outerShdw>
          </a:effectLst>
          <a:latin typeface="Tahom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000000"/>
            </a:outerShdw>
          </a:effectLst>
          <a:latin typeface="Tahom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rgbClr val="FFCC00"/>
        </a:buClr>
        <a:buSzPct val="65000"/>
        <a:buFont typeface="Wingdings" charset="2"/>
        <a:buChar char="n"/>
        <a:defRPr sz="3200">
          <a:solidFill>
            <a:schemeClr val="tx1"/>
          </a:solidFill>
          <a:effectLst>
            <a:outerShdw blurRad="38100" dist="38100" dir="2700000" algn="tl">
              <a:srgbClr val="000000"/>
            </a:outerShdw>
          </a:effectLst>
          <a:latin typeface="Arial" charset="0"/>
          <a:ea typeface="Arial" charset="0"/>
          <a:cs typeface="Arial" charset="0"/>
        </a:defRPr>
      </a:lvl1pPr>
      <a:lvl2pPr marL="742950" indent="-285750" algn="l" rtl="0" eaLnBrk="1" fontAlgn="base" hangingPunct="1">
        <a:spcBef>
          <a:spcPct val="20000"/>
        </a:spcBef>
        <a:spcAft>
          <a:spcPct val="0"/>
        </a:spcAft>
        <a:buClr>
          <a:srgbClr val="00CCFF"/>
        </a:buClr>
        <a:buSzPct val="65000"/>
        <a:buFont typeface="Wingdings" charset="2"/>
        <a:buChar char="n"/>
        <a:defRPr sz="2800">
          <a:solidFill>
            <a:schemeClr val="tx1"/>
          </a:solidFill>
          <a:effectLst>
            <a:outerShdw blurRad="38100" dist="38100" dir="2700000" algn="tl">
              <a:srgbClr val="000000"/>
            </a:outerShdw>
          </a:effectLst>
          <a:latin typeface="Arial" charset="0"/>
          <a:ea typeface="Arial" charset="0"/>
          <a:cs typeface="Arial" charset="0"/>
        </a:defRPr>
      </a:lvl2pPr>
      <a:lvl3pPr marL="1143000" indent="-228600" algn="l" rtl="0" eaLnBrk="1" fontAlgn="base" hangingPunct="1">
        <a:spcBef>
          <a:spcPct val="20000"/>
        </a:spcBef>
        <a:spcAft>
          <a:spcPct val="0"/>
        </a:spcAft>
        <a:buClr>
          <a:srgbClr val="FFCC00"/>
        </a:buClr>
        <a:buSzPct val="65000"/>
        <a:buFont typeface="Wingdings" charset="2"/>
        <a:buChar char="n"/>
        <a:defRPr sz="2400">
          <a:solidFill>
            <a:schemeClr val="tx1"/>
          </a:solidFill>
          <a:effectLst>
            <a:outerShdw blurRad="38100" dist="38100" dir="2700000" algn="tl">
              <a:srgbClr val="000000"/>
            </a:outerShdw>
          </a:effectLst>
          <a:latin typeface="Arial" charset="0"/>
          <a:ea typeface="Arial" charset="0"/>
          <a:cs typeface="Arial" charset="0"/>
        </a:defRPr>
      </a:lvl3pPr>
      <a:lvl4pPr marL="1600200" indent="-228600" algn="l" rtl="0" eaLnBrk="1" fontAlgn="base" hangingPunct="1">
        <a:spcBef>
          <a:spcPct val="20000"/>
        </a:spcBef>
        <a:spcAft>
          <a:spcPct val="0"/>
        </a:spcAft>
        <a:buClr>
          <a:srgbClr val="00CCFF"/>
        </a:buClr>
        <a:buSzPct val="65000"/>
        <a:buFont typeface="Wingdings" charset="2"/>
        <a:buChar char="n"/>
        <a:defRPr sz="2000">
          <a:solidFill>
            <a:schemeClr val="tx1"/>
          </a:solidFill>
          <a:effectLst>
            <a:outerShdw blurRad="38100" dist="38100" dir="2700000" algn="tl">
              <a:srgbClr val="000000"/>
            </a:outerShdw>
          </a:effectLst>
          <a:latin typeface="Arial" charset="0"/>
          <a:ea typeface="Arial" charset="0"/>
          <a:cs typeface="Arial" charset="0"/>
        </a:defRPr>
      </a:lvl4pPr>
      <a:lvl5pPr marL="2057400" indent="-228600" algn="l" rtl="0" eaLnBrk="1" fontAlgn="base" hangingPunct="1">
        <a:spcBef>
          <a:spcPct val="20000"/>
        </a:spcBef>
        <a:spcAft>
          <a:spcPct val="0"/>
        </a:spcAft>
        <a:buClr>
          <a:srgbClr val="FFCC00"/>
        </a:buClr>
        <a:buSzPct val="65000"/>
        <a:buFont typeface="Wingdings" charset="2"/>
        <a:buChar char="n"/>
        <a:defRPr sz="2000">
          <a:solidFill>
            <a:schemeClr val="tx1"/>
          </a:solidFill>
          <a:effectLst>
            <a:outerShdw blurRad="38100" dist="38100" dir="2700000" algn="tl">
              <a:srgbClr val="000000"/>
            </a:outerShdw>
          </a:effectLst>
          <a:latin typeface="Arial" charset="0"/>
          <a:ea typeface="Arial" charset="0"/>
          <a:cs typeface="Arial" charset="0"/>
        </a:defRPr>
      </a:lvl5pPr>
      <a:lvl6pPr marL="25146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24200" y="228600"/>
            <a:ext cx="5715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mn-ea"/>
                <a:cs typeface="+mn-cs"/>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ea typeface="MS PGothic" panose="020B0600070205080204" pitchFamily="34" charset="-128"/>
              </a:defRPr>
            </a:lvl1pPr>
          </a:lstStyle>
          <a:p>
            <a:pPr>
              <a:defRPr/>
            </a:pPr>
            <a:fld id="{E9EEDF94-26E4-D946-83B9-C5324D250FFF}" type="slidenum">
              <a:rPr lang="en-US" altLang="en-US"/>
              <a:pPr>
                <a:defRPr/>
              </a:pPr>
              <a:t>‹#›</a:t>
            </a:fld>
            <a:endParaRPr lang="en-US" altLang="en-US" dirty="0"/>
          </a:p>
        </p:txBody>
      </p:sp>
      <p:pic>
        <p:nvPicPr>
          <p:cNvPr id="1031" name="Picture 7" descr="USPS B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7400" y="4495800"/>
            <a:ext cx="84138"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5558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tmplLst>
          <p:tmpl lvl="1">
            <p:tnLst>
              <p:par>
                <p:cTn presetID="1" presetClass="entr" presetSubtype="0" fill="hold" nodeType="clickEffect">
                  <p:stCondLst>
                    <p:cond delay="0"/>
                  </p:stCondLst>
                  <p:childTnLst>
                    <p:set>
                      <p:cBhvr>
                        <p:cTn dur="1" fill="hold">
                          <p:stCondLst>
                            <p:cond delay="0"/>
                          </p:stCondLst>
                        </p:cTn>
                        <p:tgtEl>
                          <p:spTgt spid="307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childTnLst>
                </p:cTn>
              </p:par>
            </p:tnLst>
          </p:tmpl>
        </p:tmplLst>
      </p:bldP>
    </p:bldLst>
  </p:timing>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342900" indent="-342900" algn="l" rtl="0" eaLnBrk="0" fontAlgn="base" hangingPunct="0">
        <a:spcBef>
          <a:spcPct val="0"/>
        </a:spcBef>
        <a:spcAft>
          <a:spcPct val="0"/>
        </a:spcAft>
        <a:buChar char="–"/>
        <a:defRPr sz="2800" b="1">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usps.org/images/eddept/boc_files/Boat_Handling_OTW_Guide.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96740"/>
            <a:ext cx="9144000" cy="2124087"/>
          </a:xfrm>
        </p:spPr>
        <p:txBody>
          <a:bodyPr/>
          <a:lstStyle/>
          <a:p>
            <a:r>
              <a:rPr lang="en-US" sz="3600" b="1" dirty="0">
                <a:solidFill>
                  <a:srgbClr val="002060"/>
                </a:solidFill>
                <a:latin typeface="Arial" panose="020B0604020202020204" pitchFamily="34" charset="0"/>
                <a:cs typeface="Arial" panose="020B0604020202020204" pitchFamily="34" charset="0"/>
              </a:rPr>
              <a:t>Introducing Our New</a:t>
            </a:r>
            <a:br>
              <a:rPr lang="en-US" b="1" dirty="0">
                <a:solidFill>
                  <a:srgbClr val="002060"/>
                </a:solidFill>
                <a:latin typeface="Arial" panose="020B0604020202020204" pitchFamily="34" charset="0"/>
                <a:cs typeface="Arial" panose="020B0604020202020204" pitchFamily="34" charset="0"/>
              </a:rPr>
            </a:br>
            <a:r>
              <a:rPr lang="en-US" sz="4400" b="1" dirty="0">
                <a:solidFill>
                  <a:srgbClr val="002060"/>
                </a:solidFill>
                <a:latin typeface="Arial" panose="020B0604020202020204" pitchFamily="34" charset="0"/>
                <a:cs typeface="Arial" panose="020B0604020202020204" pitchFamily="34" charset="0"/>
              </a:rPr>
              <a:t>Boat Handling Course</a:t>
            </a:r>
            <a:br>
              <a:rPr lang="en-US" sz="4400" b="1" dirty="0">
                <a:solidFill>
                  <a:srgbClr val="002060"/>
                </a:solidFill>
                <a:latin typeface="Arial" panose="020B0604020202020204" pitchFamily="34" charset="0"/>
                <a:cs typeface="Arial" panose="020B0604020202020204" pitchFamily="34" charset="0"/>
              </a:rPr>
            </a:br>
            <a:r>
              <a:rPr lang="en-US" sz="4400" b="1" dirty="0">
                <a:solidFill>
                  <a:srgbClr val="002060"/>
                </a:solidFill>
                <a:latin typeface="Arial" panose="020B0604020202020204" pitchFamily="34" charset="0"/>
                <a:cs typeface="Arial" panose="020B0604020202020204" pitchFamily="34" charset="0"/>
              </a:rPr>
              <a:t>and Seminar Series</a:t>
            </a:r>
            <a:br>
              <a:rPr lang="en-US" b="1" dirty="0">
                <a:solidFill>
                  <a:srgbClr val="002060"/>
                </a:solidFill>
                <a:latin typeface="Arial" panose="020B0604020202020204" pitchFamily="34" charset="0"/>
                <a:cs typeface="Arial" panose="020B0604020202020204" pitchFamily="34" charset="0"/>
              </a:rPr>
            </a:br>
            <a:endParaRPr lang="en-US"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7C18475-5410-A842-845C-C91F56CA9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51" y="658048"/>
            <a:ext cx="6438900" cy="1073150"/>
          </a:xfrm>
          <a:prstGeom prst="rect">
            <a:avLst/>
          </a:prstGeom>
        </p:spPr>
      </p:pic>
    </p:spTree>
    <p:extLst>
      <p:ext uri="{BB962C8B-B14F-4D97-AF65-F5344CB8AC3E}">
        <p14:creationId xmlns:p14="http://schemas.microsoft.com/office/powerpoint/2010/main" val="1904004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traffic separation-3.jpg">
            <a:extLst>
              <a:ext uri="{FF2B5EF4-FFF2-40B4-BE49-F238E27FC236}">
                <a16:creationId xmlns:a16="http://schemas.microsoft.com/office/drawing/2014/main" id="{56C93F7A-4124-45E9-BA95-AF8327F8C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4149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87">
            <a:extLst>
              <a:ext uri="{FF2B5EF4-FFF2-40B4-BE49-F238E27FC236}">
                <a16:creationId xmlns:a16="http://schemas.microsoft.com/office/drawing/2014/main" id="{772D711D-7B39-450E-9187-1542A42BF155}"/>
              </a:ext>
            </a:extLst>
          </p:cNvPr>
          <p:cNvSpPr/>
          <p:nvPr/>
        </p:nvSpPr>
        <p:spPr bwMode="auto">
          <a:xfrm>
            <a:off x="2598738" y="3124200"/>
            <a:ext cx="487362" cy="3467100"/>
          </a:xfrm>
          <a:custGeom>
            <a:avLst/>
            <a:gdLst>
              <a:gd name="connsiteX0" fmla="*/ 0 w 487680"/>
              <a:gd name="connsiteY0" fmla="*/ 3459480 h 3467100"/>
              <a:gd name="connsiteX1" fmla="*/ 487680 w 487680"/>
              <a:gd name="connsiteY1" fmla="*/ 3467100 h 3467100"/>
              <a:gd name="connsiteX2" fmla="*/ 464820 w 487680"/>
              <a:gd name="connsiteY2" fmla="*/ 0 h 3467100"/>
              <a:gd name="connsiteX3" fmla="*/ 358140 w 487680"/>
              <a:gd name="connsiteY3" fmla="*/ 0 h 3467100"/>
              <a:gd name="connsiteX4" fmla="*/ 0 w 487680"/>
              <a:gd name="connsiteY4" fmla="*/ 345948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 h="3467100">
                <a:moveTo>
                  <a:pt x="0" y="3459480"/>
                </a:moveTo>
                <a:lnTo>
                  <a:pt x="487680" y="3467100"/>
                </a:lnTo>
                <a:lnTo>
                  <a:pt x="464820" y="0"/>
                </a:lnTo>
                <a:lnTo>
                  <a:pt x="358140" y="0"/>
                </a:lnTo>
                <a:lnTo>
                  <a:pt x="0" y="3459480"/>
                </a:lnTo>
                <a:close/>
              </a:path>
            </a:pathLst>
          </a:custGeom>
          <a:solidFill>
            <a:schemeClr val="bg1">
              <a:lumMod val="40000"/>
              <a:lumOff val="60000"/>
              <a:alpha val="74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82" name="Freeform 81">
            <a:extLst>
              <a:ext uri="{FF2B5EF4-FFF2-40B4-BE49-F238E27FC236}">
                <a16:creationId xmlns:a16="http://schemas.microsoft.com/office/drawing/2014/main" id="{8568D433-09A4-4789-9EC7-FD1923C4C1C6}"/>
              </a:ext>
            </a:extLst>
          </p:cNvPr>
          <p:cNvSpPr/>
          <p:nvPr/>
        </p:nvSpPr>
        <p:spPr bwMode="auto">
          <a:xfrm>
            <a:off x="3162300" y="3070225"/>
            <a:ext cx="739775" cy="3543300"/>
          </a:xfrm>
          <a:custGeom>
            <a:avLst/>
            <a:gdLst>
              <a:gd name="connsiteX0" fmla="*/ 739140 w 739140"/>
              <a:gd name="connsiteY0" fmla="*/ 3543300 h 3543300"/>
              <a:gd name="connsiteX1" fmla="*/ 220980 w 739140"/>
              <a:gd name="connsiteY1" fmla="*/ 3543300 h 3543300"/>
              <a:gd name="connsiteX2" fmla="*/ 0 w 739140"/>
              <a:gd name="connsiteY2" fmla="*/ 45720 h 3543300"/>
              <a:gd name="connsiteX3" fmla="*/ 99060 w 739140"/>
              <a:gd name="connsiteY3" fmla="*/ 0 h 3543300"/>
              <a:gd name="connsiteX4" fmla="*/ 739140 w 739140"/>
              <a:gd name="connsiteY4" fmla="*/ 3543300 h 35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140" h="3543300">
                <a:moveTo>
                  <a:pt x="739140" y="3543300"/>
                </a:moveTo>
                <a:lnTo>
                  <a:pt x="220980" y="3543300"/>
                </a:lnTo>
                <a:lnTo>
                  <a:pt x="0" y="45720"/>
                </a:lnTo>
                <a:lnTo>
                  <a:pt x="99060" y="0"/>
                </a:lnTo>
                <a:lnTo>
                  <a:pt x="739140" y="3543300"/>
                </a:lnTo>
                <a:close/>
              </a:path>
            </a:pathLst>
          </a:custGeom>
          <a:solidFill>
            <a:schemeClr val="bg1">
              <a:lumMod val="40000"/>
              <a:lumOff val="60000"/>
              <a:alpha val="72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4694C43C-D8FC-4BC8-ACF2-CB703D1414E4}"/>
              </a:ext>
            </a:extLst>
          </p:cNvPr>
          <p:cNvSpPr>
            <a:spLocks noGrp="1"/>
          </p:cNvSpPr>
          <p:nvPr>
            <p:ph type="title"/>
          </p:nvPr>
        </p:nvSpPr>
        <p:spPr>
          <a:xfrm>
            <a:off x="1488902" y="263525"/>
            <a:ext cx="7332836" cy="762000"/>
          </a:xfrm>
        </p:spPr>
        <p:txBody>
          <a:bodyPr/>
          <a:lstStyle/>
          <a:p>
            <a:pPr>
              <a:defRPr/>
            </a:pPr>
            <a:r>
              <a:rPr lang="en-US" altLang="en-US" dirty="0"/>
              <a:t>Traffic Separation Schemes</a:t>
            </a:r>
          </a:p>
        </p:txBody>
      </p:sp>
      <p:sp>
        <p:nvSpPr>
          <p:cNvPr id="5" name="TextBox 4">
            <a:extLst>
              <a:ext uri="{FF2B5EF4-FFF2-40B4-BE49-F238E27FC236}">
                <a16:creationId xmlns:a16="http://schemas.microsoft.com/office/drawing/2014/main" id="{12B085B7-363C-40D7-A025-A74C5A34B215}"/>
              </a:ext>
            </a:extLst>
          </p:cNvPr>
          <p:cNvSpPr txBox="1">
            <a:spLocks noChangeArrowheads="1"/>
          </p:cNvSpPr>
          <p:nvPr/>
        </p:nvSpPr>
        <p:spPr bwMode="auto">
          <a:xfrm>
            <a:off x="7239000" y="2433638"/>
            <a:ext cx="1233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Inbound</a:t>
            </a:r>
          </a:p>
        </p:txBody>
      </p:sp>
      <p:sp>
        <p:nvSpPr>
          <p:cNvPr id="6" name="TextBox 5">
            <a:extLst>
              <a:ext uri="{FF2B5EF4-FFF2-40B4-BE49-F238E27FC236}">
                <a16:creationId xmlns:a16="http://schemas.microsoft.com/office/drawing/2014/main" id="{EC95FDC6-9F9C-41FE-918A-60E2C7D42122}"/>
              </a:ext>
            </a:extLst>
          </p:cNvPr>
          <p:cNvSpPr txBox="1">
            <a:spLocks noChangeArrowheads="1"/>
          </p:cNvSpPr>
          <p:nvPr/>
        </p:nvSpPr>
        <p:spPr bwMode="auto">
          <a:xfrm>
            <a:off x="7227888" y="3043238"/>
            <a:ext cx="146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Outbound</a:t>
            </a:r>
          </a:p>
        </p:txBody>
      </p:sp>
      <p:sp>
        <p:nvSpPr>
          <p:cNvPr id="7" name="TextBox 6">
            <a:extLst>
              <a:ext uri="{FF2B5EF4-FFF2-40B4-BE49-F238E27FC236}">
                <a16:creationId xmlns:a16="http://schemas.microsoft.com/office/drawing/2014/main" id="{0DF8B4A0-3466-4AAA-A8AD-1A3202714BD3}"/>
              </a:ext>
            </a:extLst>
          </p:cNvPr>
          <p:cNvSpPr txBox="1">
            <a:spLocks noChangeArrowheads="1"/>
          </p:cNvSpPr>
          <p:nvPr/>
        </p:nvSpPr>
        <p:spPr bwMode="auto">
          <a:xfrm>
            <a:off x="7239000" y="2738438"/>
            <a:ext cx="1403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Separator</a:t>
            </a:r>
          </a:p>
        </p:txBody>
      </p:sp>
      <p:sp>
        <p:nvSpPr>
          <p:cNvPr id="8" name="TextBox 7">
            <a:extLst>
              <a:ext uri="{FF2B5EF4-FFF2-40B4-BE49-F238E27FC236}">
                <a16:creationId xmlns:a16="http://schemas.microsoft.com/office/drawing/2014/main" id="{B73987E6-946E-42BA-8C84-213720542513}"/>
              </a:ext>
            </a:extLst>
          </p:cNvPr>
          <p:cNvSpPr txBox="1">
            <a:spLocks noChangeArrowheads="1"/>
          </p:cNvSpPr>
          <p:nvPr/>
        </p:nvSpPr>
        <p:spPr bwMode="auto">
          <a:xfrm>
            <a:off x="7239000" y="1143000"/>
            <a:ext cx="15827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Inshore</a:t>
            </a:r>
          </a:p>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traffic zone</a:t>
            </a:r>
          </a:p>
        </p:txBody>
      </p:sp>
      <p:cxnSp>
        <p:nvCxnSpPr>
          <p:cNvPr id="10" name="Straight Arrow Connector 9">
            <a:extLst>
              <a:ext uri="{FF2B5EF4-FFF2-40B4-BE49-F238E27FC236}">
                <a16:creationId xmlns:a16="http://schemas.microsoft.com/office/drawing/2014/main" id="{1497A19A-578A-49F4-96DF-87CFFCFA433E}"/>
              </a:ext>
            </a:extLst>
          </p:cNvPr>
          <p:cNvCxnSpPr>
            <a:cxnSpLocks noChangeShapeType="1"/>
          </p:cNvCxnSpPr>
          <p:nvPr/>
        </p:nvCxnSpPr>
        <p:spPr bwMode="auto">
          <a:xfrm flipV="1">
            <a:off x="4343400" y="1752600"/>
            <a:ext cx="990600" cy="228600"/>
          </a:xfrm>
          <a:prstGeom prst="straightConnector1">
            <a:avLst/>
          </a:prstGeom>
          <a:noFill/>
          <a:ln w="60325">
            <a:solidFill>
              <a:srgbClr val="C00000"/>
            </a:solidFill>
            <a:prstDash val="sysDash"/>
            <a:round/>
            <a:headEnd type="triangle" w="med" len="med"/>
            <a:tailEnd type="triangle"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E352E1FE-CD86-4C3A-850F-494E16DBC1E7}"/>
              </a:ext>
            </a:extLst>
          </p:cNvPr>
          <p:cNvCxnSpPr>
            <a:cxnSpLocks noChangeShapeType="1"/>
          </p:cNvCxnSpPr>
          <p:nvPr/>
        </p:nvCxnSpPr>
        <p:spPr bwMode="auto">
          <a:xfrm rot="5400000" flipH="1" flipV="1">
            <a:off x="1943100" y="4457700"/>
            <a:ext cx="990600" cy="152400"/>
          </a:xfrm>
          <a:prstGeom prst="straightConnector1">
            <a:avLst/>
          </a:prstGeom>
          <a:noFill/>
          <a:ln w="60325">
            <a:solidFill>
              <a:srgbClr val="C00000"/>
            </a:solidFill>
            <a:prstDash val="sysDash"/>
            <a:round/>
            <a:headEnd type="triangle" w="med" len="med"/>
            <a:tailEnd type="triangle"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916585E5-23DC-4885-BB1E-B40D666A9315}"/>
              </a:ext>
            </a:extLst>
          </p:cNvPr>
          <p:cNvCxnSpPr>
            <a:cxnSpLocks noChangeShapeType="1"/>
            <a:stCxn id="5" idx="1"/>
          </p:cNvCxnSpPr>
          <p:nvPr/>
        </p:nvCxnSpPr>
        <p:spPr bwMode="auto">
          <a:xfrm flipH="1" flipV="1">
            <a:off x="6324600" y="2209801"/>
            <a:ext cx="914400" cy="45467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B43CDCCE-0390-4100-AED0-A67197974659}"/>
              </a:ext>
            </a:extLst>
          </p:cNvPr>
          <p:cNvCxnSpPr>
            <a:cxnSpLocks noChangeShapeType="1"/>
            <a:stCxn id="7" idx="1"/>
          </p:cNvCxnSpPr>
          <p:nvPr/>
        </p:nvCxnSpPr>
        <p:spPr bwMode="auto">
          <a:xfrm flipH="1" flipV="1">
            <a:off x="6248400" y="2667001"/>
            <a:ext cx="990600" cy="30227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5FA71CDD-805C-48C4-A36E-77B61F90CBF3}"/>
              </a:ext>
            </a:extLst>
          </p:cNvPr>
          <p:cNvCxnSpPr>
            <a:cxnSpLocks noChangeShapeType="1"/>
            <a:stCxn id="6" idx="1"/>
          </p:cNvCxnSpPr>
          <p:nvPr/>
        </p:nvCxnSpPr>
        <p:spPr bwMode="auto">
          <a:xfrm flipH="1" flipV="1">
            <a:off x="6324600" y="3048001"/>
            <a:ext cx="903288" cy="22607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7D2E04C8-F42A-4C33-BD95-6F66148CCCDB}"/>
              </a:ext>
            </a:extLst>
          </p:cNvPr>
          <p:cNvCxnSpPr>
            <a:cxnSpLocks noChangeShapeType="1"/>
          </p:cNvCxnSpPr>
          <p:nvPr/>
        </p:nvCxnSpPr>
        <p:spPr bwMode="auto">
          <a:xfrm rot="10800000" flipV="1">
            <a:off x="5410200" y="1373188"/>
            <a:ext cx="1828800" cy="379412"/>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1671BD84-EAC8-4852-85F8-1741C1BF8B2F}"/>
              </a:ext>
            </a:extLst>
          </p:cNvPr>
          <p:cNvCxnSpPr>
            <a:cxnSpLocks noChangeShapeType="1"/>
          </p:cNvCxnSpPr>
          <p:nvPr/>
        </p:nvCxnSpPr>
        <p:spPr bwMode="auto">
          <a:xfrm>
            <a:off x="1676400" y="4038600"/>
            <a:ext cx="685800" cy="22860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2F99D769-C012-4B80-B818-5B269728C1EA}"/>
              </a:ext>
            </a:extLst>
          </p:cNvPr>
          <p:cNvSpPr txBox="1">
            <a:spLocks noChangeArrowheads="1"/>
          </p:cNvSpPr>
          <p:nvPr/>
        </p:nvSpPr>
        <p:spPr bwMode="auto">
          <a:xfrm>
            <a:off x="152400" y="3505200"/>
            <a:ext cx="15827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Inshore</a:t>
            </a:r>
          </a:p>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traffic zone</a:t>
            </a:r>
          </a:p>
        </p:txBody>
      </p:sp>
      <p:sp>
        <p:nvSpPr>
          <p:cNvPr id="28" name="TextBox 27">
            <a:extLst>
              <a:ext uri="{FF2B5EF4-FFF2-40B4-BE49-F238E27FC236}">
                <a16:creationId xmlns:a16="http://schemas.microsoft.com/office/drawing/2014/main" id="{03A63E8E-AE19-4589-B584-62107F4D8F8D}"/>
              </a:ext>
            </a:extLst>
          </p:cNvPr>
          <p:cNvSpPr txBox="1">
            <a:spLocks noChangeArrowheads="1"/>
          </p:cNvSpPr>
          <p:nvPr/>
        </p:nvSpPr>
        <p:spPr bwMode="auto">
          <a:xfrm>
            <a:off x="152400" y="4953000"/>
            <a:ext cx="1233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Inbound</a:t>
            </a:r>
          </a:p>
        </p:txBody>
      </p:sp>
      <p:sp>
        <p:nvSpPr>
          <p:cNvPr id="29" name="TextBox 28">
            <a:extLst>
              <a:ext uri="{FF2B5EF4-FFF2-40B4-BE49-F238E27FC236}">
                <a16:creationId xmlns:a16="http://schemas.microsoft.com/office/drawing/2014/main" id="{0D1C43B8-7D05-4FF8-B6E5-3CF4ACA924C6}"/>
              </a:ext>
            </a:extLst>
          </p:cNvPr>
          <p:cNvSpPr txBox="1">
            <a:spLocks noChangeArrowheads="1"/>
          </p:cNvSpPr>
          <p:nvPr/>
        </p:nvSpPr>
        <p:spPr bwMode="auto">
          <a:xfrm>
            <a:off x="141288" y="5562600"/>
            <a:ext cx="146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Outbound</a:t>
            </a:r>
          </a:p>
        </p:txBody>
      </p:sp>
      <p:sp>
        <p:nvSpPr>
          <p:cNvPr id="30" name="TextBox 29">
            <a:extLst>
              <a:ext uri="{FF2B5EF4-FFF2-40B4-BE49-F238E27FC236}">
                <a16:creationId xmlns:a16="http://schemas.microsoft.com/office/drawing/2014/main" id="{942810E9-ED4A-47B0-AB9C-90BEF2EEF276}"/>
              </a:ext>
            </a:extLst>
          </p:cNvPr>
          <p:cNvSpPr txBox="1">
            <a:spLocks noChangeArrowheads="1"/>
          </p:cNvSpPr>
          <p:nvPr/>
        </p:nvSpPr>
        <p:spPr bwMode="auto">
          <a:xfrm>
            <a:off x="152400" y="5257800"/>
            <a:ext cx="1403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Separator</a:t>
            </a:r>
          </a:p>
        </p:txBody>
      </p:sp>
      <p:cxnSp>
        <p:nvCxnSpPr>
          <p:cNvPr id="31" name="Straight Arrow Connector 30">
            <a:extLst>
              <a:ext uri="{FF2B5EF4-FFF2-40B4-BE49-F238E27FC236}">
                <a16:creationId xmlns:a16="http://schemas.microsoft.com/office/drawing/2014/main" id="{BB1FF932-2AD1-45B1-87D7-53F06B333186}"/>
              </a:ext>
            </a:extLst>
          </p:cNvPr>
          <p:cNvCxnSpPr>
            <a:cxnSpLocks noChangeShapeType="1"/>
            <a:stCxn id="28" idx="3"/>
          </p:cNvCxnSpPr>
          <p:nvPr/>
        </p:nvCxnSpPr>
        <p:spPr bwMode="auto">
          <a:xfrm>
            <a:off x="1385430" y="5183833"/>
            <a:ext cx="2119770" cy="378767"/>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BC6D5C89-74FD-4E84-AE7B-E837C0E4C5BD}"/>
              </a:ext>
            </a:extLst>
          </p:cNvPr>
          <p:cNvCxnSpPr>
            <a:cxnSpLocks noChangeShapeType="1"/>
            <a:stCxn id="30" idx="3"/>
          </p:cNvCxnSpPr>
          <p:nvPr/>
        </p:nvCxnSpPr>
        <p:spPr bwMode="auto">
          <a:xfrm>
            <a:off x="1555989" y="5488633"/>
            <a:ext cx="1720611" cy="302567"/>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62A60368-5912-43A7-986B-B684A05B6967}"/>
              </a:ext>
            </a:extLst>
          </p:cNvPr>
          <p:cNvCxnSpPr>
            <a:cxnSpLocks noChangeShapeType="1"/>
            <a:stCxn id="29" idx="3"/>
          </p:cNvCxnSpPr>
          <p:nvPr/>
        </p:nvCxnSpPr>
        <p:spPr bwMode="auto">
          <a:xfrm>
            <a:off x="1603548" y="5793433"/>
            <a:ext cx="1292052" cy="204142"/>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42" name="TextBox 41">
            <a:extLst>
              <a:ext uri="{FF2B5EF4-FFF2-40B4-BE49-F238E27FC236}">
                <a16:creationId xmlns:a16="http://schemas.microsoft.com/office/drawing/2014/main" id="{7E94EF28-4B58-4D6E-BBF6-3B7C3C52F0A8}"/>
              </a:ext>
            </a:extLst>
          </p:cNvPr>
          <p:cNvSpPr txBox="1">
            <a:spLocks noChangeArrowheads="1"/>
          </p:cNvSpPr>
          <p:nvPr/>
        </p:nvSpPr>
        <p:spPr bwMode="auto">
          <a:xfrm>
            <a:off x="152400" y="2133600"/>
            <a:ext cx="15160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Navigation</a:t>
            </a:r>
          </a:p>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Aid</a:t>
            </a:r>
          </a:p>
        </p:txBody>
      </p:sp>
      <p:cxnSp>
        <p:nvCxnSpPr>
          <p:cNvPr id="43" name="Straight Arrow Connector 42">
            <a:extLst>
              <a:ext uri="{FF2B5EF4-FFF2-40B4-BE49-F238E27FC236}">
                <a16:creationId xmlns:a16="http://schemas.microsoft.com/office/drawing/2014/main" id="{009E9C74-B36C-4C65-8D20-44104273A729}"/>
              </a:ext>
            </a:extLst>
          </p:cNvPr>
          <p:cNvCxnSpPr>
            <a:cxnSpLocks noChangeShapeType="1"/>
          </p:cNvCxnSpPr>
          <p:nvPr/>
        </p:nvCxnSpPr>
        <p:spPr bwMode="auto">
          <a:xfrm flipV="1">
            <a:off x="1143000" y="2514600"/>
            <a:ext cx="1828800" cy="7620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45" name="TextBox 44">
            <a:extLst>
              <a:ext uri="{FF2B5EF4-FFF2-40B4-BE49-F238E27FC236}">
                <a16:creationId xmlns:a16="http://schemas.microsoft.com/office/drawing/2014/main" id="{661F9DC7-5F32-4804-9987-09304059717B}"/>
              </a:ext>
            </a:extLst>
          </p:cNvPr>
          <p:cNvSpPr txBox="1">
            <a:spLocks noChangeArrowheads="1"/>
          </p:cNvSpPr>
          <p:nvPr/>
        </p:nvSpPr>
        <p:spPr bwMode="auto">
          <a:xfrm>
            <a:off x="152400" y="4419600"/>
            <a:ext cx="13906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Southern</a:t>
            </a:r>
          </a:p>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sng"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Approach</a:t>
            </a:r>
          </a:p>
        </p:txBody>
      </p:sp>
      <p:sp>
        <p:nvSpPr>
          <p:cNvPr id="46" name="TextBox 45">
            <a:extLst>
              <a:ext uri="{FF2B5EF4-FFF2-40B4-BE49-F238E27FC236}">
                <a16:creationId xmlns:a16="http://schemas.microsoft.com/office/drawing/2014/main" id="{D982184B-72CF-455F-BFCD-F24DA5AF2236}"/>
              </a:ext>
            </a:extLst>
          </p:cNvPr>
          <p:cNvSpPr txBox="1">
            <a:spLocks noChangeArrowheads="1"/>
          </p:cNvSpPr>
          <p:nvPr/>
        </p:nvSpPr>
        <p:spPr bwMode="auto">
          <a:xfrm>
            <a:off x="7239000" y="1905000"/>
            <a:ext cx="13906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Eastern</a:t>
            </a:r>
          </a:p>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sng"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Approach</a:t>
            </a:r>
          </a:p>
        </p:txBody>
      </p:sp>
      <p:sp>
        <p:nvSpPr>
          <p:cNvPr id="57" name="Freeform 56">
            <a:extLst>
              <a:ext uri="{FF2B5EF4-FFF2-40B4-BE49-F238E27FC236}">
                <a16:creationId xmlns:a16="http://schemas.microsoft.com/office/drawing/2014/main" id="{972D5E05-F326-4C0A-9550-DBF14A565AFC}"/>
              </a:ext>
            </a:extLst>
          </p:cNvPr>
          <p:cNvSpPr>
            <a:spLocks noChangeArrowheads="1"/>
          </p:cNvSpPr>
          <p:nvPr/>
        </p:nvSpPr>
        <p:spPr bwMode="auto">
          <a:xfrm>
            <a:off x="2144713" y="1535113"/>
            <a:ext cx="3832225" cy="4822825"/>
          </a:xfrm>
          <a:custGeom>
            <a:avLst/>
            <a:gdLst>
              <a:gd name="T0" fmla="*/ 0 w 3831771"/>
              <a:gd name="T1" fmla="*/ 4874421 h 4822371"/>
              <a:gd name="T2" fmla="*/ 540658 w 3831771"/>
              <a:gd name="T3" fmla="*/ 4236234 h 4822371"/>
              <a:gd name="T4" fmla="*/ 1577833 w 3831771"/>
              <a:gd name="T5" fmla="*/ 4203224 h 4822371"/>
              <a:gd name="T6" fmla="*/ 2019184 w 3831771"/>
              <a:gd name="T7" fmla="*/ 3521032 h 4822371"/>
              <a:gd name="T8" fmla="*/ 2339157 w 3831771"/>
              <a:gd name="T9" fmla="*/ 3036887 h 4822371"/>
              <a:gd name="T10" fmla="*/ 3078412 w 3831771"/>
              <a:gd name="T11" fmla="*/ 2288665 h 4822371"/>
              <a:gd name="T12" fmla="*/ 3420456 w 3831771"/>
              <a:gd name="T13" fmla="*/ 1617477 h 4822371"/>
              <a:gd name="T14" fmla="*/ 3431500 w 3831771"/>
              <a:gd name="T15" fmla="*/ 539164 h 4822371"/>
              <a:gd name="T16" fmla="*/ 3883875 w 3831771"/>
              <a:gd name="T17" fmla="*/ 0 h 4822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1771"/>
              <a:gd name="T28" fmla="*/ 0 h 4822371"/>
              <a:gd name="T29" fmla="*/ 3831771 w 3831771"/>
              <a:gd name="T30" fmla="*/ 4822371 h 48223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1771" h="4822371">
                <a:moveTo>
                  <a:pt x="0" y="4822371"/>
                </a:moveTo>
                <a:lnTo>
                  <a:pt x="533400" y="4191000"/>
                </a:lnTo>
                <a:lnTo>
                  <a:pt x="1556657" y="4158343"/>
                </a:lnTo>
                <a:lnTo>
                  <a:pt x="1992085" y="3483428"/>
                </a:lnTo>
                <a:lnTo>
                  <a:pt x="2307771" y="3004457"/>
                </a:lnTo>
                <a:lnTo>
                  <a:pt x="3037114" y="2264228"/>
                </a:lnTo>
                <a:lnTo>
                  <a:pt x="3374571" y="1600200"/>
                </a:lnTo>
                <a:lnTo>
                  <a:pt x="3385457" y="533400"/>
                </a:lnTo>
                <a:lnTo>
                  <a:pt x="3831771" y="0"/>
                </a:lnTo>
              </a:path>
            </a:pathLst>
          </a:custGeom>
          <a:noFill/>
          <a:ln w="38100">
            <a:solidFill>
              <a:srgbClr val="00B050"/>
            </a:solidFill>
            <a:prstDash val="sys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58" name="TextBox 57">
            <a:extLst>
              <a:ext uri="{FF2B5EF4-FFF2-40B4-BE49-F238E27FC236}">
                <a16:creationId xmlns:a16="http://schemas.microsoft.com/office/drawing/2014/main" id="{9BF8FBFC-752C-48AA-9200-449D88E5E5FC}"/>
              </a:ext>
            </a:extLst>
          </p:cNvPr>
          <p:cNvSpPr txBox="1">
            <a:spLocks noChangeArrowheads="1"/>
          </p:cNvSpPr>
          <p:nvPr/>
        </p:nvSpPr>
        <p:spPr bwMode="auto">
          <a:xfrm>
            <a:off x="7239000" y="4876800"/>
            <a:ext cx="1657826" cy="9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Cross traffic</a:t>
            </a:r>
          </a:p>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zones at </a:t>
            </a:r>
          </a:p>
          <a:p>
            <a:pPr marL="0" marR="0" lvl="0" indent="0" algn="l" defTabSz="457200" rtl="0" eaLnBrk="1" fontAlgn="auto" latinLnBrk="0" hangingPunct="1">
              <a:lnSpc>
                <a:spcPts val="22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right angles</a:t>
            </a:r>
          </a:p>
        </p:txBody>
      </p:sp>
      <p:cxnSp>
        <p:nvCxnSpPr>
          <p:cNvPr id="59" name="Straight Arrow Connector 58">
            <a:extLst>
              <a:ext uri="{FF2B5EF4-FFF2-40B4-BE49-F238E27FC236}">
                <a16:creationId xmlns:a16="http://schemas.microsoft.com/office/drawing/2014/main" id="{2C64848C-C49F-4A05-8979-3313E681A1E1}"/>
              </a:ext>
            </a:extLst>
          </p:cNvPr>
          <p:cNvCxnSpPr>
            <a:cxnSpLocks noChangeShapeType="1"/>
          </p:cNvCxnSpPr>
          <p:nvPr/>
        </p:nvCxnSpPr>
        <p:spPr bwMode="auto">
          <a:xfrm rot="10800000" flipV="1">
            <a:off x="3733800" y="5027613"/>
            <a:ext cx="3494088" cy="687387"/>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1" name="Straight Arrow Connector 60">
            <a:extLst>
              <a:ext uri="{FF2B5EF4-FFF2-40B4-BE49-F238E27FC236}">
                <a16:creationId xmlns:a16="http://schemas.microsoft.com/office/drawing/2014/main" id="{4F751DBA-DCB4-4E90-9310-FF8C7D9028D7}"/>
              </a:ext>
            </a:extLst>
          </p:cNvPr>
          <p:cNvCxnSpPr>
            <a:cxnSpLocks noChangeShapeType="1"/>
          </p:cNvCxnSpPr>
          <p:nvPr/>
        </p:nvCxnSpPr>
        <p:spPr bwMode="auto">
          <a:xfrm rot="10800000">
            <a:off x="4800600" y="4191000"/>
            <a:ext cx="2427288" cy="83820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 name="Straight Arrow Connector 62">
            <a:extLst>
              <a:ext uri="{FF2B5EF4-FFF2-40B4-BE49-F238E27FC236}">
                <a16:creationId xmlns:a16="http://schemas.microsoft.com/office/drawing/2014/main" id="{00E9F7AD-A9CF-4048-87B6-664E7A6EE5F0}"/>
              </a:ext>
            </a:extLst>
          </p:cNvPr>
          <p:cNvCxnSpPr>
            <a:cxnSpLocks noChangeShapeType="1"/>
          </p:cNvCxnSpPr>
          <p:nvPr/>
        </p:nvCxnSpPr>
        <p:spPr bwMode="auto">
          <a:xfrm rot="16200000" flipV="1">
            <a:off x="5181600" y="2971800"/>
            <a:ext cx="2438400" cy="1676400"/>
          </a:xfrm>
          <a:prstGeom prst="straightConnector1">
            <a:avLst/>
          </a:prstGeom>
          <a:noFill/>
          <a:ln w="381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6" name="Freeform 65">
            <a:extLst>
              <a:ext uri="{FF2B5EF4-FFF2-40B4-BE49-F238E27FC236}">
                <a16:creationId xmlns:a16="http://schemas.microsoft.com/office/drawing/2014/main" id="{4A76D140-E23E-43C4-9B79-B301C2A95001}"/>
              </a:ext>
            </a:extLst>
          </p:cNvPr>
          <p:cNvSpPr/>
          <p:nvPr/>
        </p:nvSpPr>
        <p:spPr bwMode="auto">
          <a:xfrm>
            <a:off x="3657600" y="1970088"/>
            <a:ext cx="2732088" cy="544512"/>
          </a:xfrm>
          <a:custGeom>
            <a:avLst/>
            <a:gdLst>
              <a:gd name="connsiteX0" fmla="*/ 2732314 w 2732314"/>
              <a:gd name="connsiteY0" fmla="*/ 0 h 544286"/>
              <a:gd name="connsiteX1" fmla="*/ 2264229 w 2732314"/>
              <a:gd name="connsiteY1" fmla="*/ 10886 h 544286"/>
              <a:gd name="connsiteX2" fmla="*/ 10886 w 2732314"/>
              <a:gd name="connsiteY2" fmla="*/ 435429 h 544286"/>
              <a:gd name="connsiteX3" fmla="*/ 0 w 2732314"/>
              <a:gd name="connsiteY3" fmla="*/ 544286 h 544286"/>
              <a:gd name="connsiteX4" fmla="*/ 2677886 w 2732314"/>
              <a:gd name="connsiteY4" fmla="*/ 522515 h 544286"/>
              <a:gd name="connsiteX5" fmla="*/ 2732314 w 2732314"/>
              <a:gd name="connsiteY5" fmla="*/ 0 h 5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14" h="544286">
                <a:moveTo>
                  <a:pt x="2732314" y="0"/>
                </a:moveTo>
                <a:lnTo>
                  <a:pt x="2264229" y="10886"/>
                </a:lnTo>
                <a:lnTo>
                  <a:pt x="10886" y="435429"/>
                </a:lnTo>
                <a:lnTo>
                  <a:pt x="0" y="544286"/>
                </a:lnTo>
                <a:lnTo>
                  <a:pt x="2677886" y="522515"/>
                </a:lnTo>
                <a:lnTo>
                  <a:pt x="2732314" y="0"/>
                </a:lnTo>
                <a:close/>
              </a:path>
            </a:pathLst>
          </a:custGeom>
          <a:solidFill>
            <a:schemeClr val="bg1">
              <a:lumMod val="40000"/>
              <a:lumOff val="60000"/>
              <a:alpha val="64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Freeform 66">
            <a:extLst>
              <a:ext uri="{FF2B5EF4-FFF2-40B4-BE49-F238E27FC236}">
                <a16:creationId xmlns:a16="http://schemas.microsoft.com/office/drawing/2014/main" id="{7A52EADB-73A1-482D-A327-C06FCD751E0D}"/>
              </a:ext>
            </a:extLst>
          </p:cNvPr>
          <p:cNvSpPr/>
          <p:nvPr/>
        </p:nvSpPr>
        <p:spPr bwMode="auto">
          <a:xfrm>
            <a:off x="3616325" y="2597150"/>
            <a:ext cx="2728913" cy="685800"/>
          </a:xfrm>
          <a:custGeom>
            <a:avLst/>
            <a:gdLst>
              <a:gd name="connsiteX0" fmla="*/ 27709 w 2729346"/>
              <a:gd name="connsiteY0" fmla="*/ 0 h 685800"/>
              <a:gd name="connsiteX1" fmla="*/ 0 w 2729346"/>
              <a:gd name="connsiteY1" fmla="*/ 110837 h 685800"/>
              <a:gd name="connsiteX2" fmla="*/ 2279073 w 2729346"/>
              <a:gd name="connsiteY2" fmla="*/ 685800 h 685800"/>
              <a:gd name="connsiteX3" fmla="*/ 2708564 w 2729346"/>
              <a:gd name="connsiteY3" fmla="*/ 665018 h 685800"/>
              <a:gd name="connsiteX4" fmla="*/ 2729346 w 2729346"/>
              <a:gd name="connsiteY4" fmla="*/ 166255 h 685800"/>
              <a:gd name="connsiteX5" fmla="*/ 2306782 w 2729346"/>
              <a:gd name="connsiteY5" fmla="*/ 200891 h 685800"/>
              <a:gd name="connsiteX6" fmla="*/ 27709 w 2729346"/>
              <a:gd name="connsiteY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346" h="685800">
                <a:moveTo>
                  <a:pt x="27709" y="0"/>
                </a:moveTo>
                <a:lnTo>
                  <a:pt x="0" y="110837"/>
                </a:lnTo>
                <a:lnTo>
                  <a:pt x="2279073" y="685800"/>
                </a:lnTo>
                <a:lnTo>
                  <a:pt x="2708564" y="665018"/>
                </a:lnTo>
                <a:lnTo>
                  <a:pt x="2729346" y="166255"/>
                </a:lnTo>
                <a:lnTo>
                  <a:pt x="2306782" y="200891"/>
                </a:lnTo>
                <a:lnTo>
                  <a:pt x="27709" y="0"/>
                </a:lnTo>
                <a:close/>
              </a:path>
            </a:pathLst>
          </a:custGeom>
          <a:solidFill>
            <a:schemeClr val="bg1">
              <a:lumMod val="40000"/>
              <a:lumOff val="60000"/>
              <a:alpha val="57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Freeform 67">
            <a:extLst>
              <a:ext uri="{FF2B5EF4-FFF2-40B4-BE49-F238E27FC236}">
                <a16:creationId xmlns:a16="http://schemas.microsoft.com/office/drawing/2014/main" id="{BCE7F417-C86B-4AE0-9880-B6B497D8BCFB}"/>
              </a:ext>
            </a:extLst>
          </p:cNvPr>
          <p:cNvSpPr>
            <a:spLocks noChangeArrowheads="1"/>
          </p:cNvSpPr>
          <p:nvPr/>
        </p:nvSpPr>
        <p:spPr bwMode="auto">
          <a:xfrm>
            <a:off x="3630613" y="2487613"/>
            <a:ext cx="2714625" cy="338137"/>
          </a:xfrm>
          <a:custGeom>
            <a:avLst/>
            <a:gdLst>
              <a:gd name="T0" fmla="*/ 33382 w 2715491"/>
              <a:gd name="T1" fmla="*/ 13422 h 339436"/>
              <a:gd name="T2" fmla="*/ 2605171 w 2715491"/>
              <a:gd name="T3" fmla="*/ 0 h 339436"/>
              <a:gd name="T4" fmla="*/ 2618530 w 2715491"/>
              <a:gd name="T5" fmla="*/ 174496 h 339436"/>
              <a:gd name="T6" fmla="*/ 2211053 w 2715491"/>
              <a:gd name="T7" fmla="*/ 219244 h 339436"/>
              <a:gd name="T8" fmla="*/ 0 w 2715491"/>
              <a:gd name="T9" fmla="*/ 71589 h 339436"/>
              <a:gd name="T10" fmla="*/ 33382 w 2715491"/>
              <a:gd name="T11" fmla="*/ 13422 h 339436"/>
              <a:gd name="T12" fmla="*/ 0 60000 65536"/>
              <a:gd name="T13" fmla="*/ 0 60000 65536"/>
              <a:gd name="T14" fmla="*/ 0 60000 65536"/>
              <a:gd name="T15" fmla="*/ 0 60000 65536"/>
              <a:gd name="T16" fmla="*/ 0 60000 65536"/>
              <a:gd name="T17" fmla="*/ 0 60000 65536"/>
              <a:gd name="T18" fmla="*/ 0 w 2715491"/>
              <a:gd name="T19" fmla="*/ 0 h 339436"/>
              <a:gd name="T20" fmla="*/ 2715491 w 2715491"/>
              <a:gd name="T21" fmla="*/ 339436 h 339436"/>
            </a:gdLst>
            <a:ahLst/>
            <a:cxnLst>
              <a:cxn ang="T12">
                <a:pos x="T0" y="T1"/>
              </a:cxn>
              <a:cxn ang="T13">
                <a:pos x="T2" y="T3"/>
              </a:cxn>
              <a:cxn ang="T14">
                <a:pos x="T4" y="T5"/>
              </a:cxn>
              <a:cxn ang="T15">
                <a:pos x="T6" y="T7"/>
              </a:cxn>
              <a:cxn ang="T16">
                <a:pos x="T8" y="T9"/>
              </a:cxn>
              <a:cxn ang="T17">
                <a:pos x="T10" y="T11"/>
              </a:cxn>
            </a:cxnLst>
            <a:rect l="T18" t="T19" r="T20" b="T21"/>
            <a:pathLst>
              <a:path w="2715491" h="339436">
                <a:moveTo>
                  <a:pt x="34636" y="20782"/>
                </a:moveTo>
                <a:lnTo>
                  <a:pt x="2701636" y="0"/>
                </a:lnTo>
                <a:lnTo>
                  <a:pt x="2715491" y="270164"/>
                </a:lnTo>
                <a:lnTo>
                  <a:pt x="2292927" y="339436"/>
                </a:lnTo>
                <a:lnTo>
                  <a:pt x="0" y="110836"/>
                </a:lnTo>
                <a:lnTo>
                  <a:pt x="34636" y="20782"/>
                </a:lnTo>
                <a:close/>
              </a:path>
            </a:pathLst>
          </a:custGeom>
          <a:solidFill>
            <a:srgbClr val="C00000">
              <a:alpha val="43921"/>
            </a:srgbClr>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cxnSp>
        <p:nvCxnSpPr>
          <p:cNvPr id="70" name="Straight Arrow Connector 69">
            <a:extLst>
              <a:ext uri="{FF2B5EF4-FFF2-40B4-BE49-F238E27FC236}">
                <a16:creationId xmlns:a16="http://schemas.microsoft.com/office/drawing/2014/main" id="{B7A97A4F-5D9E-4CEA-A59F-51689D3B2D21}"/>
              </a:ext>
            </a:extLst>
          </p:cNvPr>
          <p:cNvCxnSpPr>
            <a:cxnSpLocks noChangeShapeType="1"/>
          </p:cNvCxnSpPr>
          <p:nvPr/>
        </p:nvCxnSpPr>
        <p:spPr bwMode="auto">
          <a:xfrm rot="10800000" flipV="1">
            <a:off x="5791200" y="2211388"/>
            <a:ext cx="381000" cy="74612"/>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74" name="Straight Arrow Connector 73">
            <a:extLst>
              <a:ext uri="{FF2B5EF4-FFF2-40B4-BE49-F238E27FC236}">
                <a16:creationId xmlns:a16="http://schemas.microsoft.com/office/drawing/2014/main" id="{63C92D7E-55E8-4402-892F-41E970A748E2}"/>
              </a:ext>
            </a:extLst>
          </p:cNvPr>
          <p:cNvCxnSpPr>
            <a:cxnSpLocks noChangeShapeType="1"/>
          </p:cNvCxnSpPr>
          <p:nvPr/>
        </p:nvCxnSpPr>
        <p:spPr bwMode="auto">
          <a:xfrm rot="10800000" flipV="1">
            <a:off x="4724400" y="2341563"/>
            <a:ext cx="346075" cy="19050"/>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76" name="Straight Arrow Connector 75">
            <a:extLst>
              <a:ext uri="{FF2B5EF4-FFF2-40B4-BE49-F238E27FC236}">
                <a16:creationId xmlns:a16="http://schemas.microsoft.com/office/drawing/2014/main" id="{AAE3A12B-476B-4D31-9375-C2162BBD5085}"/>
              </a:ext>
            </a:extLst>
          </p:cNvPr>
          <p:cNvCxnSpPr>
            <a:cxnSpLocks noChangeShapeType="1"/>
          </p:cNvCxnSpPr>
          <p:nvPr/>
        </p:nvCxnSpPr>
        <p:spPr bwMode="auto">
          <a:xfrm>
            <a:off x="4876800" y="2895600"/>
            <a:ext cx="346075" cy="49213"/>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80" name="Straight Arrow Connector 79">
            <a:extLst>
              <a:ext uri="{FF2B5EF4-FFF2-40B4-BE49-F238E27FC236}">
                <a16:creationId xmlns:a16="http://schemas.microsoft.com/office/drawing/2014/main" id="{1A995160-F8D2-45D1-AD59-FD4D6BCEBDB6}"/>
              </a:ext>
            </a:extLst>
          </p:cNvPr>
          <p:cNvCxnSpPr>
            <a:cxnSpLocks noChangeShapeType="1"/>
          </p:cNvCxnSpPr>
          <p:nvPr/>
        </p:nvCxnSpPr>
        <p:spPr bwMode="auto">
          <a:xfrm>
            <a:off x="5943600" y="3048000"/>
            <a:ext cx="381000" cy="1588"/>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84" name="Straight Arrow Connector 83">
            <a:extLst>
              <a:ext uri="{FF2B5EF4-FFF2-40B4-BE49-F238E27FC236}">
                <a16:creationId xmlns:a16="http://schemas.microsoft.com/office/drawing/2014/main" id="{CE01BE1E-339A-4B6F-A499-599D4347824A}"/>
              </a:ext>
            </a:extLst>
          </p:cNvPr>
          <p:cNvCxnSpPr>
            <a:cxnSpLocks noChangeShapeType="1"/>
          </p:cNvCxnSpPr>
          <p:nvPr/>
        </p:nvCxnSpPr>
        <p:spPr bwMode="auto">
          <a:xfrm rot="16200000" flipV="1">
            <a:off x="3276600" y="5181600"/>
            <a:ext cx="342900" cy="38100"/>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89" name="Straight Arrow Connector 88">
            <a:extLst>
              <a:ext uri="{FF2B5EF4-FFF2-40B4-BE49-F238E27FC236}">
                <a16:creationId xmlns:a16="http://schemas.microsoft.com/office/drawing/2014/main" id="{A2029211-1729-4863-8E6C-A82B7D94BA80}"/>
              </a:ext>
            </a:extLst>
          </p:cNvPr>
          <p:cNvCxnSpPr>
            <a:cxnSpLocks noChangeShapeType="1"/>
          </p:cNvCxnSpPr>
          <p:nvPr/>
        </p:nvCxnSpPr>
        <p:spPr bwMode="auto">
          <a:xfrm rot="5400000">
            <a:off x="2743201" y="5257800"/>
            <a:ext cx="304800" cy="3175"/>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sp>
        <p:nvSpPr>
          <p:cNvPr id="91" name="Freeform 90">
            <a:extLst>
              <a:ext uri="{FF2B5EF4-FFF2-40B4-BE49-F238E27FC236}">
                <a16:creationId xmlns:a16="http://schemas.microsoft.com/office/drawing/2014/main" id="{0EEFBDE6-CAD6-425B-B62A-62AEB0EB6335}"/>
              </a:ext>
            </a:extLst>
          </p:cNvPr>
          <p:cNvSpPr>
            <a:spLocks noChangeArrowheads="1"/>
          </p:cNvSpPr>
          <p:nvPr/>
        </p:nvSpPr>
        <p:spPr bwMode="auto">
          <a:xfrm>
            <a:off x="3063875" y="3108325"/>
            <a:ext cx="327025" cy="3498850"/>
          </a:xfrm>
          <a:custGeom>
            <a:avLst/>
            <a:gdLst>
              <a:gd name="T0" fmla="*/ 262654 w 327660"/>
              <a:gd name="T1" fmla="*/ 3645366 h 3497580"/>
              <a:gd name="T2" fmla="*/ 12218 w 327660"/>
              <a:gd name="T3" fmla="*/ 3629482 h 3497580"/>
              <a:gd name="T4" fmla="*/ 0 w 327660"/>
              <a:gd name="T5" fmla="*/ 0 h 3497580"/>
              <a:gd name="T6" fmla="*/ 61082 w 327660"/>
              <a:gd name="T7" fmla="*/ 0 h 3497580"/>
              <a:gd name="T8" fmla="*/ 262654 w 327660"/>
              <a:gd name="T9" fmla="*/ 3645366 h 3497580"/>
              <a:gd name="T10" fmla="*/ 0 60000 65536"/>
              <a:gd name="T11" fmla="*/ 0 60000 65536"/>
              <a:gd name="T12" fmla="*/ 0 60000 65536"/>
              <a:gd name="T13" fmla="*/ 0 60000 65536"/>
              <a:gd name="T14" fmla="*/ 0 60000 65536"/>
              <a:gd name="T15" fmla="*/ 0 w 327660"/>
              <a:gd name="T16" fmla="*/ 0 h 3497580"/>
              <a:gd name="T17" fmla="*/ 327660 w 327660"/>
              <a:gd name="T18" fmla="*/ 3497580 h 3497580"/>
            </a:gdLst>
            <a:ahLst/>
            <a:cxnLst>
              <a:cxn ang="T10">
                <a:pos x="T0" y="T1"/>
              </a:cxn>
              <a:cxn ang="T11">
                <a:pos x="T2" y="T3"/>
              </a:cxn>
              <a:cxn ang="T12">
                <a:pos x="T4" y="T5"/>
              </a:cxn>
              <a:cxn ang="T13">
                <a:pos x="T6" y="T7"/>
              </a:cxn>
              <a:cxn ang="T14">
                <a:pos x="T8" y="T9"/>
              </a:cxn>
            </a:cxnLst>
            <a:rect l="T15" t="T16" r="T17" b="T18"/>
            <a:pathLst>
              <a:path w="327660" h="3497580">
                <a:moveTo>
                  <a:pt x="327660" y="3497580"/>
                </a:moveTo>
                <a:lnTo>
                  <a:pt x="15240" y="3482340"/>
                </a:lnTo>
                <a:lnTo>
                  <a:pt x="0" y="0"/>
                </a:lnTo>
                <a:lnTo>
                  <a:pt x="76200" y="0"/>
                </a:lnTo>
                <a:lnTo>
                  <a:pt x="327660" y="3497580"/>
                </a:lnTo>
                <a:close/>
              </a:path>
            </a:pathLst>
          </a:custGeom>
          <a:solidFill>
            <a:srgbClr val="C00000">
              <a:alpha val="38823"/>
            </a:srgbClr>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92" name="TextBox 91">
            <a:extLst>
              <a:ext uri="{FF2B5EF4-FFF2-40B4-BE49-F238E27FC236}">
                <a16:creationId xmlns:a16="http://schemas.microsoft.com/office/drawing/2014/main" id="{0513C74F-DB7D-49B4-A3D3-4DED2AB8CCA0}"/>
              </a:ext>
            </a:extLst>
          </p:cNvPr>
          <p:cNvSpPr txBox="1">
            <a:spLocks noChangeArrowheads="1"/>
          </p:cNvSpPr>
          <p:nvPr/>
        </p:nvSpPr>
        <p:spPr bwMode="auto">
          <a:xfrm>
            <a:off x="7265603" y="4260793"/>
            <a:ext cx="1854610" cy="62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Symbol" panose="05050102010706020507" pitchFamily="18" charset="2"/>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chemeClr val="tx1"/>
              </a:buClr>
              <a:buSzPct val="65000"/>
              <a:buFont typeface="Symbol" panose="05050102010706020507" pitchFamily="18"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tx1"/>
              </a:buClr>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Southeastern</a:t>
            </a:r>
          </a:p>
          <a:p>
            <a:pPr marL="0" marR="0" lvl="0" indent="0" algn="l" defTabSz="457200" rtl="0" eaLnBrk="1" fontAlgn="auto" latinLnBrk="0" hangingPunct="1">
              <a:lnSpc>
                <a:spcPts val="2000"/>
              </a:lnSpc>
              <a:spcBef>
                <a:spcPct val="0"/>
              </a:spcBef>
              <a:spcAft>
                <a:spcPts val="0"/>
              </a:spcAft>
              <a:buClrTx/>
              <a:buSzTx/>
              <a:buFontTx/>
              <a:buNone/>
              <a:tabLst/>
              <a:defRPr/>
            </a:pPr>
            <a:r>
              <a:rPr kumimoji="0" lang="en-US" altLang="en-US" sz="2400" b="0" i="0" u="sng" strike="noStrike" kern="1200" cap="none" spc="0" normalizeH="0" baseline="0" noProof="0" dirty="0">
                <a:ln>
                  <a:noFill/>
                </a:ln>
                <a:solidFill>
                  <a:srgbClr val="FFCC00"/>
                </a:solidFill>
                <a:effectLst/>
                <a:uLnTx/>
                <a:uFillTx/>
                <a:latin typeface="Calibri" panose="020F0502020204030204" pitchFamily="34" charset="0"/>
                <a:ea typeface="MS PGothic" panose="020B0600070205080204" pitchFamily="34" charset="-128"/>
                <a:cs typeface="+mn-cs"/>
              </a:rPr>
              <a:t>Approach</a:t>
            </a:r>
          </a:p>
        </p:txBody>
      </p:sp>
      <p:sp>
        <p:nvSpPr>
          <p:cNvPr id="93" name="Freeform 92">
            <a:extLst>
              <a:ext uri="{FF2B5EF4-FFF2-40B4-BE49-F238E27FC236}">
                <a16:creationId xmlns:a16="http://schemas.microsoft.com/office/drawing/2014/main" id="{7C46E6C0-45D9-441C-B71A-E8B77682B196}"/>
              </a:ext>
            </a:extLst>
          </p:cNvPr>
          <p:cNvSpPr/>
          <p:nvPr/>
        </p:nvSpPr>
        <p:spPr bwMode="auto">
          <a:xfrm>
            <a:off x="3513138" y="2811463"/>
            <a:ext cx="2392362" cy="1828800"/>
          </a:xfrm>
          <a:custGeom>
            <a:avLst/>
            <a:gdLst>
              <a:gd name="connsiteX0" fmla="*/ 2392680 w 2392680"/>
              <a:gd name="connsiteY0" fmla="*/ 1501140 h 1828800"/>
              <a:gd name="connsiteX1" fmla="*/ 2057400 w 2392680"/>
              <a:gd name="connsiteY1" fmla="*/ 1188720 h 1828800"/>
              <a:gd name="connsiteX2" fmla="*/ 38100 w 2392680"/>
              <a:gd name="connsiteY2" fmla="*/ 0 h 1828800"/>
              <a:gd name="connsiteX3" fmla="*/ 0 w 2392680"/>
              <a:gd name="connsiteY3" fmla="*/ 60960 h 1828800"/>
              <a:gd name="connsiteX4" fmla="*/ 2042160 w 2392680"/>
              <a:gd name="connsiteY4" fmla="*/ 1828800 h 1828800"/>
              <a:gd name="connsiteX5" fmla="*/ 2392680 w 2392680"/>
              <a:gd name="connsiteY5" fmla="*/ 15011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680" h="1828800">
                <a:moveTo>
                  <a:pt x="2392680" y="1501140"/>
                </a:moveTo>
                <a:lnTo>
                  <a:pt x="2057400" y="1188720"/>
                </a:lnTo>
                <a:lnTo>
                  <a:pt x="38100" y="0"/>
                </a:lnTo>
                <a:lnTo>
                  <a:pt x="0" y="60960"/>
                </a:lnTo>
                <a:lnTo>
                  <a:pt x="2042160" y="1828800"/>
                </a:lnTo>
                <a:lnTo>
                  <a:pt x="2392680" y="1501140"/>
                </a:lnTo>
                <a:close/>
              </a:path>
            </a:pathLst>
          </a:custGeom>
          <a:solidFill>
            <a:schemeClr val="bg1">
              <a:lumMod val="40000"/>
              <a:lumOff val="60000"/>
              <a:alpha val="55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cxnSp>
        <p:nvCxnSpPr>
          <p:cNvPr id="94" name="Straight Arrow Connector 93">
            <a:extLst>
              <a:ext uri="{FF2B5EF4-FFF2-40B4-BE49-F238E27FC236}">
                <a16:creationId xmlns:a16="http://schemas.microsoft.com/office/drawing/2014/main" id="{2E072AAE-91B5-4B3E-B2C6-F8A7AF019764}"/>
              </a:ext>
            </a:extLst>
          </p:cNvPr>
          <p:cNvCxnSpPr>
            <a:cxnSpLocks noChangeShapeType="1"/>
          </p:cNvCxnSpPr>
          <p:nvPr/>
        </p:nvCxnSpPr>
        <p:spPr bwMode="auto">
          <a:xfrm rot="10800000">
            <a:off x="5372100" y="4206875"/>
            <a:ext cx="342900" cy="192088"/>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95" name="Straight Arrow Connector 94">
            <a:extLst>
              <a:ext uri="{FF2B5EF4-FFF2-40B4-BE49-F238E27FC236}">
                <a16:creationId xmlns:a16="http://schemas.microsoft.com/office/drawing/2014/main" id="{BA066746-F686-433A-8F35-87F4437863E9}"/>
              </a:ext>
            </a:extLst>
          </p:cNvPr>
          <p:cNvCxnSpPr>
            <a:cxnSpLocks noChangeShapeType="1"/>
          </p:cNvCxnSpPr>
          <p:nvPr/>
        </p:nvCxnSpPr>
        <p:spPr bwMode="auto">
          <a:xfrm rot="10800000">
            <a:off x="4518025" y="3543300"/>
            <a:ext cx="328613" cy="236538"/>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sp>
        <p:nvSpPr>
          <p:cNvPr id="101" name="Freeform 100">
            <a:extLst>
              <a:ext uri="{FF2B5EF4-FFF2-40B4-BE49-F238E27FC236}">
                <a16:creationId xmlns:a16="http://schemas.microsoft.com/office/drawing/2014/main" id="{B9662D4E-7690-4408-84FE-3303B596DF82}"/>
              </a:ext>
            </a:extLst>
          </p:cNvPr>
          <p:cNvSpPr/>
          <p:nvPr/>
        </p:nvSpPr>
        <p:spPr bwMode="auto">
          <a:xfrm>
            <a:off x="3352800" y="2971800"/>
            <a:ext cx="2011363" cy="2286000"/>
          </a:xfrm>
          <a:custGeom>
            <a:avLst/>
            <a:gdLst>
              <a:gd name="connsiteX0" fmla="*/ 0 w 2011680"/>
              <a:gd name="connsiteY0" fmla="*/ 53340 h 2286000"/>
              <a:gd name="connsiteX1" fmla="*/ 1348740 w 2011680"/>
              <a:gd name="connsiteY1" fmla="*/ 2019300 h 2286000"/>
              <a:gd name="connsiteX2" fmla="*/ 1661160 w 2011680"/>
              <a:gd name="connsiteY2" fmla="*/ 2286000 h 2286000"/>
              <a:gd name="connsiteX3" fmla="*/ 2011680 w 2011680"/>
              <a:gd name="connsiteY3" fmla="*/ 1905000 h 2286000"/>
              <a:gd name="connsiteX4" fmla="*/ 76200 w 2011680"/>
              <a:gd name="connsiteY4" fmla="*/ 0 h 2286000"/>
              <a:gd name="connsiteX5" fmla="*/ 0 w 2011680"/>
              <a:gd name="connsiteY5" fmla="*/ 5334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2286000">
                <a:moveTo>
                  <a:pt x="0" y="53340"/>
                </a:moveTo>
                <a:lnTo>
                  <a:pt x="1348740" y="2019300"/>
                </a:lnTo>
                <a:lnTo>
                  <a:pt x="1661160" y="2286000"/>
                </a:lnTo>
                <a:lnTo>
                  <a:pt x="2011680" y="1905000"/>
                </a:lnTo>
                <a:lnTo>
                  <a:pt x="76200" y="0"/>
                </a:lnTo>
                <a:lnTo>
                  <a:pt x="0" y="53340"/>
                </a:lnTo>
                <a:close/>
              </a:path>
            </a:pathLst>
          </a:custGeom>
          <a:solidFill>
            <a:schemeClr val="bg1">
              <a:lumMod val="40000"/>
              <a:lumOff val="60000"/>
              <a:alpha val="56000"/>
            </a:schemeClr>
          </a:solidFill>
          <a:ln w="12700" cap="flat" cmpd="sng" algn="ctr">
            <a:noFill/>
            <a:prstDash val="solid"/>
            <a:round/>
            <a:headEnd type="none" w="sm" len="sm"/>
            <a:tailEnd type="none" w="sm" len="sm"/>
          </a:ln>
          <a:effectLst/>
        </p:spPr>
        <p:txBody>
          <a:bodyPr/>
          <a:lstStyle/>
          <a:p>
            <a:pPr marL="0" marR="0" lvl="0" indent="0" algn="l" defTabSz="457200" rtl="0" eaLnBrk="1" fontAlgn="auto" latinLnBrk="0" hangingPunct="1">
              <a:lnSpc>
                <a:spcPct val="100000"/>
              </a:lnSpc>
              <a:spcBef>
                <a:spcPct val="20000"/>
              </a:spcBef>
              <a:spcAft>
                <a:spcPts val="0"/>
              </a:spcAft>
              <a:buClr>
                <a:srgbClr val="FFFFFF"/>
              </a:buClr>
              <a:buSzPct val="75000"/>
              <a:buFont typeface="Times New Roman Greek" charset="-95"/>
              <a:buChar char="•"/>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cxnSp>
        <p:nvCxnSpPr>
          <p:cNvPr id="102" name="Straight Arrow Connector 101">
            <a:extLst>
              <a:ext uri="{FF2B5EF4-FFF2-40B4-BE49-F238E27FC236}">
                <a16:creationId xmlns:a16="http://schemas.microsoft.com/office/drawing/2014/main" id="{BD867C39-2ACE-4A6B-8867-582A569DE9A3}"/>
              </a:ext>
            </a:extLst>
          </p:cNvPr>
          <p:cNvCxnSpPr>
            <a:cxnSpLocks noChangeShapeType="1"/>
          </p:cNvCxnSpPr>
          <p:nvPr/>
        </p:nvCxnSpPr>
        <p:spPr bwMode="auto">
          <a:xfrm rot="16200000" flipH="1">
            <a:off x="4191000" y="3962400"/>
            <a:ext cx="228600" cy="228600"/>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cxnSp>
        <p:nvCxnSpPr>
          <p:cNvPr id="103" name="Straight Arrow Connector 102">
            <a:extLst>
              <a:ext uri="{FF2B5EF4-FFF2-40B4-BE49-F238E27FC236}">
                <a16:creationId xmlns:a16="http://schemas.microsoft.com/office/drawing/2014/main" id="{EAD3598D-EF40-4401-877F-D8395E7FC85C}"/>
              </a:ext>
            </a:extLst>
          </p:cNvPr>
          <p:cNvCxnSpPr>
            <a:cxnSpLocks noChangeShapeType="1"/>
          </p:cNvCxnSpPr>
          <p:nvPr/>
        </p:nvCxnSpPr>
        <p:spPr bwMode="auto">
          <a:xfrm>
            <a:off x="4876800" y="4800600"/>
            <a:ext cx="304800" cy="228600"/>
          </a:xfrm>
          <a:prstGeom prst="straightConnector1">
            <a:avLst/>
          </a:prstGeom>
          <a:noFill/>
          <a:ln w="53975">
            <a:solidFill>
              <a:srgbClr val="C00000"/>
            </a:solidFill>
            <a:round/>
            <a:headEnd type="none" w="med" len="sm"/>
            <a:tailEnd type="triangle" w="med" len="med"/>
          </a:ln>
          <a:extLst>
            <a:ext uri="{909E8E84-426E-40DD-AFC4-6F175D3DCCD1}">
              <a14:hiddenFill xmlns:a14="http://schemas.microsoft.com/office/drawing/2010/main">
                <a:noFill/>
              </a14:hiddenFill>
            </a:ext>
          </a:extLst>
        </p:spPr>
      </p:cxnSp>
      <p:sp>
        <p:nvSpPr>
          <p:cNvPr id="108" name="Freeform 107">
            <a:extLst>
              <a:ext uri="{FF2B5EF4-FFF2-40B4-BE49-F238E27FC236}">
                <a16:creationId xmlns:a16="http://schemas.microsoft.com/office/drawing/2014/main" id="{5D5EC07E-4138-4E88-B134-4C92E2E6D5D4}"/>
              </a:ext>
            </a:extLst>
          </p:cNvPr>
          <p:cNvSpPr>
            <a:spLocks noChangeArrowheads="1"/>
          </p:cNvSpPr>
          <p:nvPr/>
        </p:nvSpPr>
        <p:spPr bwMode="auto">
          <a:xfrm>
            <a:off x="3436938" y="2879725"/>
            <a:ext cx="2133600" cy="1989138"/>
          </a:xfrm>
          <a:custGeom>
            <a:avLst/>
            <a:gdLst>
              <a:gd name="T0" fmla="*/ 1920240 w 2133600"/>
              <a:gd name="T1" fmla="*/ 2025402 h 1988820"/>
              <a:gd name="T2" fmla="*/ 0 w 2133600"/>
              <a:gd name="T3" fmla="*/ 77568 h 1988820"/>
              <a:gd name="T4" fmla="*/ 76200 w 2133600"/>
              <a:gd name="T5" fmla="*/ 0 h 1988820"/>
              <a:gd name="T6" fmla="*/ 2103120 w 2133600"/>
              <a:gd name="T7" fmla="*/ 1769317 h 1988820"/>
              <a:gd name="T8" fmla="*/ 2133600 w 2133600"/>
              <a:gd name="T9" fmla="*/ 1823637 h 1988820"/>
              <a:gd name="T10" fmla="*/ 1920240 w 2133600"/>
              <a:gd name="T11" fmla="*/ 2025402 h 1988820"/>
              <a:gd name="T12" fmla="*/ 0 60000 65536"/>
              <a:gd name="T13" fmla="*/ 0 60000 65536"/>
              <a:gd name="T14" fmla="*/ 0 60000 65536"/>
              <a:gd name="T15" fmla="*/ 0 60000 65536"/>
              <a:gd name="T16" fmla="*/ 0 60000 65536"/>
              <a:gd name="T17" fmla="*/ 0 60000 65536"/>
              <a:gd name="T18" fmla="*/ 0 w 2133600"/>
              <a:gd name="T19" fmla="*/ 0 h 1988820"/>
              <a:gd name="T20" fmla="*/ 2133600 w 2133600"/>
              <a:gd name="T21" fmla="*/ 1988820 h 1988820"/>
            </a:gdLst>
            <a:ahLst/>
            <a:cxnLst>
              <a:cxn ang="T12">
                <a:pos x="T0" y="T1"/>
              </a:cxn>
              <a:cxn ang="T13">
                <a:pos x="T2" y="T3"/>
              </a:cxn>
              <a:cxn ang="T14">
                <a:pos x="T4" y="T5"/>
              </a:cxn>
              <a:cxn ang="T15">
                <a:pos x="T6" y="T7"/>
              </a:cxn>
              <a:cxn ang="T16">
                <a:pos x="T8" y="T9"/>
              </a:cxn>
              <a:cxn ang="T17">
                <a:pos x="T10" y="T11"/>
              </a:cxn>
            </a:cxnLst>
            <a:rect l="T18" t="T19" r="T20" b="T21"/>
            <a:pathLst>
              <a:path w="2133600" h="1988820">
                <a:moveTo>
                  <a:pt x="1920240" y="1988820"/>
                </a:moveTo>
                <a:lnTo>
                  <a:pt x="0" y="76200"/>
                </a:lnTo>
                <a:lnTo>
                  <a:pt x="76200" y="0"/>
                </a:lnTo>
                <a:lnTo>
                  <a:pt x="2103120" y="1737360"/>
                </a:lnTo>
                <a:lnTo>
                  <a:pt x="2133600" y="1790700"/>
                </a:lnTo>
                <a:lnTo>
                  <a:pt x="1920240" y="1988820"/>
                </a:lnTo>
                <a:close/>
              </a:path>
            </a:pathLst>
          </a:custGeom>
          <a:solidFill>
            <a:srgbClr val="C00000">
              <a:alpha val="39999"/>
            </a:srgbClr>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53" name="Slide Number Placeholder 2">
            <a:extLst>
              <a:ext uri="{FF2B5EF4-FFF2-40B4-BE49-F238E27FC236}">
                <a16:creationId xmlns:a16="http://schemas.microsoft.com/office/drawing/2014/main" id="{9A02CD2F-D8D7-40A4-8A14-6BDFF0DEA5A5}"/>
              </a:ext>
            </a:extLst>
          </p:cNvPr>
          <p:cNvSpPr>
            <a:spLocks noGrp="1"/>
          </p:cNvSpPr>
          <p:nvPr>
            <p:ph type="sldNum" sz="quarter" idx="12"/>
          </p:nvPr>
        </p:nvSpPr>
        <p:spPr>
          <a:xfrm>
            <a:off x="7010400" y="638175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3A06A-11CD-7242-9633-28902DF39E1B}"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41908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1000"/>
                                        <p:tgtEl>
                                          <p:spTgt spid="5"/>
                                        </p:tgtEl>
                                      </p:cBhvr>
                                    </p:animEffect>
                                  </p:childTnLst>
                                </p:cTn>
                              </p:par>
                            </p:childTnLst>
                          </p:cTn>
                        </p:par>
                        <p:par>
                          <p:cTn id="20" fill="hold" nodeType="afterGroup">
                            <p:stCondLst>
                              <p:cond delay="1000"/>
                            </p:stCondLst>
                            <p:childTnLst>
                              <p:par>
                                <p:cTn id="21" presetID="2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1000"/>
                                        <p:tgtEl>
                                          <p:spTgt spid="16"/>
                                        </p:tgtEl>
                                      </p:cBhvr>
                                    </p:animEffect>
                                  </p:childTnLst>
                                </p:cTn>
                              </p:par>
                            </p:childTnLst>
                          </p:cTn>
                        </p:par>
                        <p:par>
                          <p:cTn id="24" fill="hold" nodeType="afterGroup">
                            <p:stCondLst>
                              <p:cond delay="2000"/>
                            </p:stCondLst>
                            <p:childTnLst>
                              <p:par>
                                <p:cTn id="25" presetID="22" presetClass="entr" presetSubtype="2"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right)">
                                      <p:cBhvr>
                                        <p:cTn id="27" dur="1000"/>
                                        <p:tgtEl>
                                          <p:spTgt spid="66"/>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right)">
                                      <p:cBhvr>
                                        <p:cTn id="31" dur="1000"/>
                                        <p:tgtEl>
                                          <p:spTgt spid="70"/>
                                        </p:tgtEl>
                                      </p:cBhvr>
                                    </p:animEffect>
                                  </p:childTnLst>
                                </p:cTn>
                              </p:par>
                            </p:childTnLst>
                          </p:cTn>
                        </p:par>
                        <p:par>
                          <p:cTn id="32" fill="hold" nodeType="afterGroup">
                            <p:stCondLst>
                              <p:cond delay="4000"/>
                            </p:stCondLst>
                            <p:childTnLst>
                              <p:par>
                                <p:cTn id="33" presetID="22" presetClass="entr" presetSubtype="2"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right)">
                                      <p:cBhvr>
                                        <p:cTn id="35" dur="1000"/>
                                        <p:tgtEl>
                                          <p:spTgt spid="74"/>
                                        </p:tgtEl>
                                      </p:cBhvr>
                                    </p:animEffect>
                                  </p:childTnLst>
                                </p:cTn>
                              </p:par>
                            </p:childTnLst>
                          </p:cTn>
                        </p:par>
                        <p:par>
                          <p:cTn id="36" fill="hold" nodeType="afterGroup">
                            <p:stCondLst>
                              <p:cond delay="5000"/>
                            </p:stCondLst>
                            <p:childTnLst>
                              <p:par>
                                <p:cTn id="37" presetID="22" presetClass="entr" presetSubtype="2"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1000"/>
                                        <p:tgtEl>
                                          <p:spTgt spid="6"/>
                                        </p:tgtEl>
                                      </p:cBhvr>
                                    </p:animEffect>
                                  </p:childTnLst>
                                </p:cTn>
                              </p:par>
                            </p:childTnLst>
                          </p:cTn>
                        </p:par>
                        <p:par>
                          <p:cTn id="40" fill="hold" nodeType="afterGroup">
                            <p:stCondLst>
                              <p:cond delay="6000"/>
                            </p:stCondLst>
                            <p:childTnLst>
                              <p:par>
                                <p:cTn id="41" presetID="22" presetClass="entr" presetSubtype="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1000"/>
                                        <p:tgtEl>
                                          <p:spTgt spid="18"/>
                                        </p:tgtEl>
                                      </p:cBhvr>
                                    </p:animEffect>
                                  </p:childTnLst>
                                </p:cTn>
                              </p:par>
                            </p:childTnLst>
                          </p:cTn>
                        </p:par>
                        <p:par>
                          <p:cTn id="44" fill="hold" nodeType="afterGroup">
                            <p:stCondLst>
                              <p:cond delay="7000"/>
                            </p:stCondLst>
                            <p:childTnLst>
                              <p:par>
                                <p:cTn id="45" presetID="22" presetClass="entr" presetSubtype="8"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1000"/>
                                        <p:tgtEl>
                                          <p:spTgt spid="67"/>
                                        </p:tgtEl>
                                      </p:cBhvr>
                                    </p:animEffect>
                                  </p:childTnLst>
                                </p:cTn>
                              </p:par>
                            </p:childTnLst>
                          </p:cTn>
                        </p:par>
                        <p:par>
                          <p:cTn id="48" fill="hold" nodeType="afterGroup">
                            <p:stCondLst>
                              <p:cond delay="8000"/>
                            </p:stCondLst>
                            <p:childTnLst>
                              <p:par>
                                <p:cTn id="49" presetID="22" presetClass="entr" presetSubtype="8"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1000"/>
                                        <p:tgtEl>
                                          <p:spTgt spid="76"/>
                                        </p:tgtEl>
                                      </p:cBhvr>
                                    </p:animEffect>
                                  </p:childTnLst>
                                </p:cTn>
                              </p:par>
                            </p:childTnLst>
                          </p:cTn>
                        </p:par>
                        <p:par>
                          <p:cTn id="52" fill="hold" nodeType="afterGroup">
                            <p:stCondLst>
                              <p:cond delay="9000"/>
                            </p:stCondLst>
                            <p:childTnLst>
                              <p:par>
                                <p:cTn id="53" presetID="22" presetClass="entr" presetSubtype="8" fill="hold"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left)">
                                      <p:cBhvr>
                                        <p:cTn id="55" dur="1000"/>
                                        <p:tgtEl>
                                          <p:spTgt spid="80"/>
                                        </p:tgtEl>
                                      </p:cBhvr>
                                    </p:animEffect>
                                  </p:childTnLst>
                                </p:cTn>
                              </p:par>
                            </p:childTnLst>
                          </p:cTn>
                        </p:par>
                        <p:par>
                          <p:cTn id="56" fill="hold" nodeType="afterGroup">
                            <p:stCondLst>
                              <p:cond delay="10000"/>
                            </p:stCondLst>
                            <p:childTnLst>
                              <p:par>
                                <p:cTn id="57" presetID="22" presetClass="entr" presetSubtype="2"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right)">
                                      <p:cBhvr>
                                        <p:cTn id="59" dur="1000"/>
                                        <p:tgtEl>
                                          <p:spTgt spid="7"/>
                                        </p:tgtEl>
                                      </p:cBhvr>
                                    </p:animEffect>
                                  </p:childTnLst>
                                </p:cTn>
                              </p:par>
                            </p:childTnLst>
                          </p:cTn>
                        </p:par>
                        <p:par>
                          <p:cTn id="60" fill="hold" nodeType="afterGroup">
                            <p:stCondLst>
                              <p:cond delay="11000"/>
                            </p:stCondLst>
                            <p:childTnLst>
                              <p:par>
                                <p:cTn id="61" presetID="22" presetClass="entr" presetSubtype="2"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right)">
                                      <p:cBhvr>
                                        <p:cTn id="63" dur="1000"/>
                                        <p:tgtEl>
                                          <p:spTgt spid="17"/>
                                        </p:tgtEl>
                                      </p:cBhvr>
                                    </p:animEffect>
                                  </p:childTnLst>
                                </p:cTn>
                              </p:par>
                            </p:childTnLst>
                          </p:cTn>
                        </p:par>
                        <p:par>
                          <p:cTn id="64" fill="hold" nodeType="afterGroup">
                            <p:stCondLst>
                              <p:cond delay="12000"/>
                            </p:stCondLst>
                            <p:childTnLst>
                              <p:par>
                                <p:cTn id="65" presetID="22" presetClass="entr" presetSubtype="2"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wipe(right)">
                                      <p:cBhvr>
                                        <p:cTn id="67" dur="1000"/>
                                        <p:tgtEl>
                                          <p:spTgt spid="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par>
                                <p:cTn id="72" presetID="10" presetClass="exit" presetSubtype="0" fill="hold" grpId="1" nodeType="withEffect">
                                  <p:stCondLst>
                                    <p:cond delay="0"/>
                                  </p:stCondLst>
                                  <p:childTnLst>
                                    <p:animEffect transition="out" filter="fade">
                                      <p:cBhvr>
                                        <p:cTn id="73" dur="2000"/>
                                        <p:tgtEl>
                                          <p:spTgt spid="6"/>
                                        </p:tgtEl>
                                      </p:cBhvr>
                                    </p:animEffect>
                                    <p:set>
                                      <p:cBhvr>
                                        <p:cTn id="74" dur="1" fill="hold">
                                          <p:stCondLst>
                                            <p:cond delay="19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2000"/>
                                        <p:tgtEl>
                                          <p:spTgt spid="16"/>
                                        </p:tgtEl>
                                      </p:cBhvr>
                                    </p:animEffect>
                                    <p:set>
                                      <p:cBhvr>
                                        <p:cTn id="77" dur="1" fill="hold">
                                          <p:stCondLst>
                                            <p:cond delay="19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000"/>
                                        <p:tgtEl>
                                          <p:spTgt spid="17"/>
                                        </p:tgtEl>
                                      </p:cBhvr>
                                    </p:animEffect>
                                    <p:set>
                                      <p:cBhvr>
                                        <p:cTn id="80" dur="1" fill="hold">
                                          <p:stCondLst>
                                            <p:cond delay="1999"/>
                                          </p:stCondLst>
                                        </p:cTn>
                                        <p:tgtEl>
                                          <p:spTgt spid="1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000"/>
                                        <p:tgtEl>
                                          <p:spTgt spid="18"/>
                                        </p:tgtEl>
                                      </p:cBhvr>
                                    </p:animEffect>
                                    <p:set>
                                      <p:cBhvr>
                                        <p:cTn id="83" dur="1" fill="hold">
                                          <p:stCondLst>
                                            <p:cond delay="19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7"/>
                                        </p:tgtEl>
                                      </p:cBhvr>
                                    </p:animEffect>
                                    <p:set>
                                      <p:cBhvr>
                                        <p:cTn id="86" dur="1" fill="hold">
                                          <p:stCondLst>
                                            <p:cond delay="19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5"/>
                                        </p:tgtEl>
                                      </p:cBhvr>
                                    </p:animEffect>
                                    <p:set>
                                      <p:cBhvr>
                                        <p:cTn id="89" dur="1" fill="hold">
                                          <p:stCondLst>
                                            <p:cond delay="1999"/>
                                          </p:stCondLst>
                                        </p:cTn>
                                        <p:tgtEl>
                                          <p:spTgt spid="5"/>
                                        </p:tgtEl>
                                        <p:attrNameLst>
                                          <p:attrName>style.visibility</p:attrName>
                                        </p:attrNameLst>
                                      </p:cBhvr>
                                      <p:to>
                                        <p:strVal val="hidden"/>
                                      </p:to>
                                    </p:set>
                                  </p:childTnLst>
                                </p:cTn>
                              </p:par>
                            </p:childTnLst>
                          </p:cTn>
                        </p:par>
                        <p:par>
                          <p:cTn id="90" fill="hold" nodeType="afterGroup">
                            <p:stCondLst>
                              <p:cond delay="2000"/>
                            </p:stCondLst>
                            <p:childTnLst>
                              <p:par>
                                <p:cTn id="91" presetID="22" presetClass="entr" presetSubtype="8" fill="hold" grpId="0" nodeType="after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left)">
                                      <p:cBhvr>
                                        <p:cTn id="93" dur="1000"/>
                                        <p:tgtEl>
                                          <p:spTgt spid="28"/>
                                        </p:tgtEl>
                                      </p:cBhvr>
                                    </p:animEffect>
                                  </p:childTnLst>
                                </p:cTn>
                              </p:par>
                            </p:childTnLst>
                          </p:cTn>
                        </p:par>
                        <p:par>
                          <p:cTn id="94" fill="hold" nodeType="afterGroup">
                            <p:stCondLst>
                              <p:cond delay="3000"/>
                            </p:stCondLst>
                            <p:childTnLst>
                              <p:par>
                                <p:cTn id="95" presetID="22" presetClass="entr" presetSubtype="8"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left)">
                                      <p:cBhvr>
                                        <p:cTn id="97" dur="1000"/>
                                        <p:tgtEl>
                                          <p:spTgt spid="31"/>
                                        </p:tgtEl>
                                      </p:cBhvr>
                                    </p:animEffect>
                                  </p:childTnLst>
                                </p:cTn>
                              </p:par>
                            </p:childTnLst>
                          </p:cTn>
                        </p:par>
                        <p:par>
                          <p:cTn id="98" fill="hold" nodeType="afterGroup">
                            <p:stCondLst>
                              <p:cond delay="4000"/>
                            </p:stCondLst>
                            <p:childTnLst>
                              <p:par>
                                <p:cTn id="99" presetID="22" presetClass="entr" presetSubtype="4" fill="hold" nodeType="afterEffect">
                                  <p:stCondLst>
                                    <p:cond delay="0"/>
                                  </p:stCondLst>
                                  <p:childTnLst>
                                    <p:set>
                                      <p:cBhvr>
                                        <p:cTn id="100" dur="1" fill="hold">
                                          <p:stCondLst>
                                            <p:cond delay="0"/>
                                          </p:stCondLst>
                                        </p:cTn>
                                        <p:tgtEl>
                                          <p:spTgt spid="82"/>
                                        </p:tgtEl>
                                        <p:attrNameLst>
                                          <p:attrName>style.visibility</p:attrName>
                                        </p:attrNameLst>
                                      </p:cBhvr>
                                      <p:to>
                                        <p:strVal val="visible"/>
                                      </p:to>
                                    </p:set>
                                    <p:animEffect transition="in" filter="wipe(down)">
                                      <p:cBhvr>
                                        <p:cTn id="101" dur="1000"/>
                                        <p:tgtEl>
                                          <p:spTgt spid="82"/>
                                        </p:tgtEl>
                                      </p:cBhvr>
                                    </p:animEffect>
                                  </p:childTnLst>
                                </p:cTn>
                              </p:par>
                            </p:childTnLst>
                          </p:cTn>
                        </p:par>
                        <p:par>
                          <p:cTn id="102" fill="hold" nodeType="afterGroup">
                            <p:stCondLst>
                              <p:cond delay="5000"/>
                            </p:stCondLst>
                            <p:childTnLst>
                              <p:par>
                                <p:cTn id="103" presetID="22" presetClass="entr" presetSubtype="4" fill="hold" nodeType="after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wipe(down)">
                                      <p:cBhvr>
                                        <p:cTn id="105" dur="1000"/>
                                        <p:tgtEl>
                                          <p:spTgt spid="84"/>
                                        </p:tgtEl>
                                      </p:cBhvr>
                                    </p:animEffect>
                                  </p:childTnLst>
                                </p:cTn>
                              </p:par>
                            </p:childTnLst>
                          </p:cTn>
                        </p:par>
                        <p:par>
                          <p:cTn id="106" fill="hold" nodeType="afterGroup">
                            <p:stCondLst>
                              <p:cond delay="6000"/>
                            </p:stCondLst>
                            <p:childTnLst>
                              <p:par>
                                <p:cTn id="107" presetID="22" presetClass="entr" presetSubtype="8"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left)">
                                      <p:cBhvr>
                                        <p:cTn id="109" dur="1000"/>
                                        <p:tgtEl>
                                          <p:spTgt spid="29"/>
                                        </p:tgtEl>
                                      </p:cBhvr>
                                    </p:animEffect>
                                  </p:childTnLst>
                                </p:cTn>
                              </p:par>
                            </p:childTnLst>
                          </p:cTn>
                        </p:par>
                        <p:par>
                          <p:cTn id="110" fill="hold" nodeType="afterGroup">
                            <p:stCondLst>
                              <p:cond delay="7000"/>
                            </p:stCondLst>
                            <p:childTnLst>
                              <p:par>
                                <p:cTn id="111" presetID="22" presetClass="entr" presetSubtype="8" fill="hold" nodeType="after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1000"/>
                                        <p:tgtEl>
                                          <p:spTgt spid="33"/>
                                        </p:tgtEl>
                                      </p:cBhvr>
                                    </p:animEffect>
                                  </p:childTnLst>
                                </p:cTn>
                              </p:par>
                            </p:childTnLst>
                          </p:cTn>
                        </p:par>
                        <p:par>
                          <p:cTn id="114" fill="hold" nodeType="afterGroup">
                            <p:stCondLst>
                              <p:cond delay="8000"/>
                            </p:stCondLst>
                            <p:childTnLst>
                              <p:par>
                                <p:cTn id="115" presetID="22" presetClass="entr" presetSubtype="1" fill="hold" nodeType="after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wipe(up)">
                                      <p:cBhvr>
                                        <p:cTn id="117" dur="1000"/>
                                        <p:tgtEl>
                                          <p:spTgt spid="88"/>
                                        </p:tgtEl>
                                      </p:cBhvr>
                                    </p:animEffect>
                                  </p:childTnLst>
                                </p:cTn>
                              </p:par>
                            </p:childTnLst>
                          </p:cTn>
                        </p:par>
                        <p:par>
                          <p:cTn id="118" fill="hold" nodeType="afterGroup">
                            <p:stCondLst>
                              <p:cond delay="9000"/>
                            </p:stCondLst>
                            <p:childTnLst>
                              <p:par>
                                <p:cTn id="119" presetID="22" presetClass="entr" presetSubtype="1" fill="hold" nodeType="after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wipe(up)">
                                      <p:cBhvr>
                                        <p:cTn id="121" dur="1000"/>
                                        <p:tgtEl>
                                          <p:spTgt spid="89"/>
                                        </p:tgtEl>
                                      </p:cBhvr>
                                    </p:animEffect>
                                  </p:childTnLst>
                                </p:cTn>
                              </p:par>
                            </p:childTnLst>
                          </p:cTn>
                        </p:par>
                        <p:par>
                          <p:cTn id="122" fill="hold" nodeType="afterGroup">
                            <p:stCondLst>
                              <p:cond delay="10000"/>
                            </p:stCondLst>
                            <p:childTnLst>
                              <p:par>
                                <p:cTn id="123" presetID="22" presetClass="entr" presetSubtype="8" fill="hold" grpId="0" nodeType="after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wipe(left)">
                                      <p:cBhvr>
                                        <p:cTn id="125" dur="500"/>
                                        <p:tgtEl>
                                          <p:spTgt spid="30"/>
                                        </p:tgtEl>
                                      </p:cBhvr>
                                    </p:animEffect>
                                  </p:childTnLst>
                                </p:cTn>
                              </p:par>
                            </p:childTnLst>
                          </p:cTn>
                        </p:par>
                        <p:par>
                          <p:cTn id="126" fill="hold" nodeType="afterGroup">
                            <p:stCondLst>
                              <p:cond delay="10500"/>
                            </p:stCondLst>
                            <p:childTnLst>
                              <p:par>
                                <p:cTn id="127" presetID="22" presetClass="entr" presetSubtype="8" fill="hold" nodeType="after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wipe(left)">
                                      <p:cBhvr>
                                        <p:cTn id="129" dur="500"/>
                                        <p:tgtEl>
                                          <p:spTgt spid="32"/>
                                        </p:tgtEl>
                                      </p:cBhvr>
                                    </p:animEffect>
                                  </p:childTnLst>
                                </p:cTn>
                              </p:par>
                            </p:childTnLst>
                          </p:cTn>
                        </p:par>
                        <p:par>
                          <p:cTn id="130" fill="hold" nodeType="afterGroup">
                            <p:stCondLst>
                              <p:cond delay="11000"/>
                            </p:stCondLst>
                            <p:childTnLst>
                              <p:par>
                                <p:cTn id="131" presetID="22" presetClass="entr" presetSubtype="4"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Effect transition="in" filter="wipe(down)">
                                      <p:cBhvr>
                                        <p:cTn id="133" dur="1000"/>
                                        <p:tgtEl>
                                          <p:spTgt spid="91"/>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92"/>
                                        </p:tgtEl>
                                        <p:attrNameLst>
                                          <p:attrName>style.visibility</p:attrName>
                                        </p:attrNameLst>
                                      </p:cBhvr>
                                      <p:to>
                                        <p:strVal val="visible"/>
                                      </p:to>
                                    </p:set>
                                  </p:childTnLst>
                                </p:cTn>
                              </p:par>
                              <p:par>
                                <p:cTn id="138" presetID="10" presetClass="exit" presetSubtype="0" fill="hold" grpId="1" nodeType="withEffect">
                                  <p:stCondLst>
                                    <p:cond delay="0"/>
                                  </p:stCondLst>
                                  <p:childTnLst>
                                    <p:animEffect transition="out" filter="fade">
                                      <p:cBhvr>
                                        <p:cTn id="139" dur="2000"/>
                                        <p:tgtEl>
                                          <p:spTgt spid="28"/>
                                        </p:tgtEl>
                                      </p:cBhvr>
                                    </p:animEffect>
                                    <p:set>
                                      <p:cBhvr>
                                        <p:cTn id="140" dur="1" fill="hold">
                                          <p:stCondLst>
                                            <p:cond delay="1999"/>
                                          </p:stCondLst>
                                        </p:cTn>
                                        <p:tgtEl>
                                          <p:spTgt spid="28"/>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2000"/>
                                        <p:tgtEl>
                                          <p:spTgt spid="31"/>
                                        </p:tgtEl>
                                      </p:cBhvr>
                                    </p:animEffect>
                                    <p:set>
                                      <p:cBhvr>
                                        <p:cTn id="143" dur="1" fill="hold">
                                          <p:stCondLst>
                                            <p:cond delay="1999"/>
                                          </p:stCondLst>
                                        </p:cTn>
                                        <p:tgtEl>
                                          <p:spTgt spid="3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000"/>
                                        <p:tgtEl>
                                          <p:spTgt spid="30"/>
                                        </p:tgtEl>
                                      </p:cBhvr>
                                    </p:animEffect>
                                    <p:set>
                                      <p:cBhvr>
                                        <p:cTn id="146" dur="1" fill="hold">
                                          <p:stCondLst>
                                            <p:cond delay="1999"/>
                                          </p:stCondLst>
                                        </p:cTn>
                                        <p:tgtEl>
                                          <p:spTgt spid="3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2000"/>
                                        <p:tgtEl>
                                          <p:spTgt spid="32"/>
                                        </p:tgtEl>
                                      </p:cBhvr>
                                    </p:animEffect>
                                    <p:set>
                                      <p:cBhvr>
                                        <p:cTn id="149" dur="1" fill="hold">
                                          <p:stCondLst>
                                            <p:cond delay="1999"/>
                                          </p:stCondLst>
                                        </p:cTn>
                                        <p:tgtEl>
                                          <p:spTgt spid="3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2000"/>
                                        <p:tgtEl>
                                          <p:spTgt spid="29"/>
                                        </p:tgtEl>
                                      </p:cBhvr>
                                    </p:animEffect>
                                    <p:set>
                                      <p:cBhvr>
                                        <p:cTn id="152" dur="1" fill="hold">
                                          <p:stCondLst>
                                            <p:cond delay="1999"/>
                                          </p:stCondLst>
                                        </p:cTn>
                                        <p:tgtEl>
                                          <p:spTgt spid="29"/>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2000"/>
                                        <p:tgtEl>
                                          <p:spTgt spid="33"/>
                                        </p:tgtEl>
                                      </p:cBhvr>
                                    </p:animEffect>
                                    <p:set>
                                      <p:cBhvr>
                                        <p:cTn id="155" dur="1" fill="hold">
                                          <p:stCondLst>
                                            <p:cond delay="1999"/>
                                          </p:stCondLst>
                                        </p:cTn>
                                        <p:tgtEl>
                                          <p:spTgt spid="33"/>
                                        </p:tgtEl>
                                        <p:attrNameLst>
                                          <p:attrName>style.visibility</p:attrName>
                                        </p:attrNameLst>
                                      </p:cBhvr>
                                      <p:to>
                                        <p:strVal val="hidden"/>
                                      </p:to>
                                    </p:set>
                                  </p:childTnLst>
                                </p:cTn>
                              </p:par>
                            </p:childTnLst>
                          </p:cTn>
                        </p:par>
                        <p:par>
                          <p:cTn id="156" fill="hold" nodeType="afterGroup">
                            <p:stCondLst>
                              <p:cond delay="2000"/>
                            </p:stCondLst>
                            <p:childTnLst>
                              <p:par>
                                <p:cTn id="157" presetID="22" presetClass="entr" presetSubtype="2" fill="hold" nodeType="afterEffect">
                                  <p:stCondLst>
                                    <p:cond delay="0"/>
                                  </p:stCondLst>
                                  <p:childTnLst>
                                    <p:set>
                                      <p:cBhvr>
                                        <p:cTn id="158" dur="1" fill="hold">
                                          <p:stCondLst>
                                            <p:cond delay="0"/>
                                          </p:stCondLst>
                                        </p:cTn>
                                        <p:tgtEl>
                                          <p:spTgt spid="93"/>
                                        </p:tgtEl>
                                        <p:attrNameLst>
                                          <p:attrName>style.visibility</p:attrName>
                                        </p:attrNameLst>
                                      </p:cBhvr>
                                      <p:to>
                                        <p:strVal val="visible"/>
                                      </p:to>
                                    </p:set>
                                    <p:animEffect transition="in" filter="wipe(right)">
                                      <p:cBhvr>
                                        <p:cTn id="159" dur="1000"/>
                                        <p:tgtEl>
                                          <p:spTgt spid="93"/>
                                        </p:tgtEl>
                                      </p:cBhvr>
                                    </p:animEffect>
                                  </p:childTnLst>
                                </p:cTn>
                              </p:par>
                            </p:childTnLst>
                          </p:cTn>
                        </p:par>
                        <p:par>
                          <p:cTn id="160" fill="hold" nodeType="afterGroup">
                            <p:stCondLst>
                              <p:cond delay="3000"/>
                            </p:stCondLst>
                            <p:childTnLst>
                              <p:par>
                                <p:cTn id="161" presetID="22" presetClass="entr" presetSubtype="2" fill="hold" nodeType="after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wipe(right)">
                                      <p:cBhvr>
                                        <p:cTn id="163" dur="1000"/>
                                        <p:tgtEl>
                                          <p:spTgt spid="94"/>
                                        </p:tgtEl>
                                      </p:cBhvr>
                                    </p:animEffect>
                                  </p:childTnLst>
                                </p:cTn>
                              </p:par>
                            </p:childTnLst>
                          </p:cTn>
                        </p:par>
                        <p:par>
                          <p:cTn id="164" fill="hold" nodeType="afterGroup">
                            <p:stCondLst>
                              <p:cond delay="4000"/>
                            </p:stCondLst>
                            <p:childTnLst>
                              <p:par>
                                <p:cTn id="165" presetID="22" presetClass="entr" presetSubtype="2" fill="hold" nodeType="afterEffect">
                                  <p:stCondLst>
                                    <p:cond delay="0"/>
                                  </p:stCondLst>
                                  <p:childTnLst>
                                    <p:set>
                                      <p:cBhvr>
                                        <p:cTn id="166" dur="1" fill="hold">
                                          <p:stCondLst>
                                            <p:cond delay="0"/>
                                          </p:stCondLst>
                                        </p:cTn>
                                        <p:tgtEl>
                                          <p:spTgt spid="95"/>
                                        </p:tgtEl>
                                        <p:attrNameLst>
                                          <p:attrName>style.visibility</p:attrName>
                                        </p:attrNameLst>
                                      </p:cBhvr>
                                      <p:to>
                                        <p:strVal val="visible"/>
                                      </p:to>
                                    </p:set>
                                    <p:animEffect transition="in" filter="wipe(right)">
                                      <p:cBhvr>
                                        <p:cTn id="167" dur="1000"/>
                                        <p:tgtEl>
                                          <p:spTgt spid="95"/>
                                        </p:tgtEl>
                                      </p:cBhvr>
                                    </p:animEffect>
                                  </p:childTnLst>
                                </p:cTn>
                              </p:par>
                            </p:childTnLst>
                          </p:cTn>
                        </p:par>
                        <p:par>
                          <p:cTn id="168" fill="hold" nodeType="afterGroup">
                            <p:stCondLst>
                              <p:cond delay="5000"/>
                            </p:stCondLst>
                            <p:childTnLst>
                              <p:par>
                                <p:cTn id="169" presetID="22" presetClass="entr" presetSubtype="8" fill="hold" nodeType="afterEffect">
                                  <p:stCondLst>
                                    <p:cond delay="0"/>
                                  </p:stCondLst>
                                  <p:childTnLst>
                                    <p:set>
                                      <p:cBhvr>
                                        <p:cTn id="170" dur="1" fill="hold">
                                          <p:stCondLst>
                                            <p:cond delay="0"/>
                                          </p:stCondLst>
                                        </p:cTn>
                                        <p:tgtEl>
                                          <p:spTgt spid="101"/>
                                        </p:tgtEl>
                                        <p:attrNameLst>
                                          <p:attrName>style.visibility</p:attrName>
                                        </p:attrNameLst>
                                      </p:cBhvr>
                                      <p:to>
                                        <p:strVal val="visible"/>
                                      </p:to>
                                    </p:set>
                                    <p:animEffect transition="in" filter="wipe(left)">
                                      <p:cBhvr>
                                        <p:cTn id="171" dur="1000"/>
                                        <p:tgtEl>
                                          <p:spTgt spid="101"/>
                                        </p:tgtEl>
                                      </p:cBhvr>
                                    </p:animEffect>
                                  </p:childTnLst>
                                </p:cTn>
                              </p:par>
                            </p:childTnLst>
                          </p:cTn>
                        </p:par>
                        <p:par>
                          <p:cTn id="172" fill="hold" nodeType="afterGroup">
                            <p:stCondLst>
                              <p:cond delay="6000"/>
                            </p:stCondLst>
                            <p:childTnLst>
                              <p:par>
                                <p:cTn id="173" presetID="22" presetClass="entr" presetSubtype="8" fill="hold" nodeType="afterEffect">
                                  <p:stCondLst>
                                    <p:cond delay="0"/>
                                  </p:stCondLst>
                                  <p:childTnLst>
                                    <p:set>
                                      <p:cBhvr>
                                        <p:cTn id="174" dur="1" fill="hold">
                                          <p:stCondLst>
                                            <p:cond delay="0"/>
                                          </p:stCondLst>
                                        </p:cTn>
                                        <p:tgtEl>
                                          <p:spTgt spid="102"/>
                                        </p:tgtEl>
                                        <p:attrNameLst>
                                          <p:attrName>style.visibility</p:attrName>
                                        </p:attrNameLst>
                                      </p:cBhvr>
                                      <p:to>
                                        <p:strVal val="visible"/>
                                      </p:to>
                                    </p:set>
                                    <p:animEffect transition="in" filter="wipe(left)">
                                      <p:cBhvr>
                                        <p:cTn id="175" dur="1000"/>
                                        <p:tgtEl>
                                          <p:spTgt spid="102"/>
                                        </p:tgtEl>
                                      </p:cBhvr>
                                    </p:animEffect>
                                  </p:childTnLst>
                                </p:cTn>
                              </p:par>
                            </p:childTnLst>
                          </p:cTn>
                        </p:par>
                        <p:par>
                          <p:cTn id="176" fill="hold" nodeType="afterGroup">
                            <p:stCondLst>
                              <p:cond delay="7000"/>
                            </p:stCondLst>
                            <p:childTnLst>
                              <p:par>
                                <p:cTn id="177" presetID="22" presetClass="entr" presetSubtype="8" fill="hold" nodeType="afterEffect">
                                  <p:stCondLst>
                                    <p:cond delay="0"/>
                                  </p:stCondLst>
                                  <p:childTnLst>
                                    <p:set>
                                      <p:cBhvr>
                                        <p:cTn id="178" dur="1" fill="hold">
                                          <p:stCondLst>
                                            <p:cond delay="0"/>
                                          </p:stCondLst>
                                        </p:cTn>
                                        <p:tgtEl>
                                          <p:spTgt spid="103"/>
                                        </p:tgtEl>
                                        <p:attrNameLst>
                                          <p:attrName>style.visibility</p:attrName>
                                        </p:attrNameLst>
                                      </p:cBhvr>
                                      <p:to>
                                        <p:strVal val="visible"/>
                                      </p:to>
                                    </p:set>
                                    <p:animEffect transition="in" filter="wipe(left)">
                                      <p:cBhvr>
                                        <p:cTn id="179" dur="1000"/>
                                        <p:tgtEl>
                                          <p:spTgt spid="103"/>
                                        </p:tgtEl>
                                      </p:cBhvr>
                                    </p:animEffect>
                                  </p:childTnLst>
                                </p:cTn>
                              </p:par>
                            </p:childTnLst>
                          </p:cTn>
                        </p:par>
                        <p:par>
                          <p:cTn id="180" fill="hold" nodeType="afterGroup">
                            <p:stCondLst>
                              <p:cond delay="8000"/>
                            </p:stCondLst>
                            <p:childTnLst>
                              <p:par>
                                <p:cTn id="181" presetID="22" presetClass="entr" presetSubtype="8" fill="hold" nodeType="afterEffect">
                                  <p:stCondLst>
                                    <p:cond delay="0"/>
                                  </p:stCondLst>
                                  <p:childTnLst>
                                    <p:set>
                                      <p:cBhvr>
                                        <p:cTn id="182" dur="1" fill="hold">
                                          <p:stCondLst>
                                            <p:cond delay="0"/>
                                          </p:stCondLst>
                                        </p:cTn>
                                        <p:tgtEl>
                                          <p:spTgt spid="108"/>
                                        </p:tgtEl>
                                        <p:attrNameLst>
                                          <p:attrName>style.visibility</p:attrName>
                                        </p:attrNameLst>
                                      </p:cBhvr>
                                      <p:to>
                                        <p:strVal val="visible"/>
                                      </p:to>
                                    </p:set>
                                    <p:animEffect transition="in" filter="wipe(left)">
                                      <p:cBhvr>
                                        <p:cTn id="183" dur="1000"/>
                                        <p:tgtEl>
                                          <p:spTgt spid="108"/>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22" presetClass="entr" presetSubtype="2" fill="hold" grpId="0" nodeType="clickEffect">
                                  <p:stCondLst>
                                    <p:cond delay="0"/>
                                  </p:stCondLst>
                                  <p:childTnLst>
                                    <p:set>
                                      <p:cBhvr>
                                        <p:cTn id="187" dur="1" fill="hold">
                                          <p:stCondLst>
                                            <p:cond delay="0"/>
                                          </p:stCondLst>
                                        </p:cTn>
                                        <p:tgtEl>
                                          <p:spTgt spid="8"/>
                                        </p:tgtEl>
                                        <p:attrNameLst>
                                          <p:attrName>style.visibility</p:attrName>
                                        </p:attrNameLst>
                                      </p:cBhvr>
                                      <p:to>
                                        <p:strVal val="visible"/>
                                      </p:to>
                                    </p:set>
                                    <p:animEffect transition="in" filter="wipe(right)">
                                      <p:cBhvr>
                                        <p:cTn id="188" dur="1000"/>
                                        <p:tgtEl>
                                          <p:spTgt spid="8"/>
                                        </p:tgtEl>
                                      </p:cBhvr>
                                    </p:animEffect>
                                  </p:childTnLst>
                                </p:cTn>
                              </p:par>
                            </p:childTnLst>
                          </p:cTn>
                        </p:par>
                        <p:par>
                          <p:cTn id="189" fill="hold" nodeType="afterGroup">
                            <p:stCondLst>
                              <p:cond delay="1000"/>
                            </p:stCondLst>
                            <p:childTnLst>
                              <p:par>
                                <p:cTn id="190" presetID="22" presetClass="entr" presetSubtype="2" fill="hold" nodeType="afterEffect">
                                  <p:stCondLst>
                                    <p:cond delay="0"/>
                                  </p:stCondLst>
                                  <p:childTnLst>
                                    <p:set>
                                      <p:cBhvr>
                                        <p:cTn id="191" dur="1" fill="hold">
                                          <p:stCondLst>
                                            <p:cond delay="0"/>
                                          </p:stCondLst>
                                        </p:cTn>
                                        <p:tgtEl>
                                          <p:spTgt spid="19"/>
                                        </p:tgtEl>
                                        <p:attrNameLst>
                                          <p:attrName>style.visibility</p:attrName>
                                        </p:attrNameLst>
                                      </p:cBhvr>
                                      <p:to>
                                        <p:strVal val="visible"/>
                                      </p:to>
                                    </p:set>
                                    <p:animEffect transition="in" filter="wipe(right)">
                                      <p:cBhvr>
                                        <p:cTn id="192" dur="1000"/>
                                        <p:tgtEl>
                                          <p:spTgt spid="19"/>
                                        </p:tgtEl>
                                      </p:cBhvr>
                                    </p:animEffect>
                                  </p:childTnLst>
                                </p:cTn>
                              </p:par>
                            </p:childTnLst>
                          </p:cTn>
                        </p:par>
                        <p:par>
                          <p:cTn id="193" fill="hold" nodeType="afterGroup">
                            <p:stCondLst>
                              <p:cond delay="2000"/>
                            </p:stCondLst>
                            <p:childTnLst>
                              <p:par>
                                <p:cTn id="194" presetID="17" presetClass="entr" presetSubtype="10" fill="hold" nodeType="afterEffect">
                                  <p:stCondLst>
                                    <p:cond delay="0"/>
                                  </p:stCondLst>
                                  <p:childTnLst>
                                    <p:set>
                                      <p:cBhvr>
                                        <p:cTn id="195" dur="1" fill="hold">
                                          <p:stCondLst>
                                            <p:cond delay="0"/>
                                          </p:stCondLst>
                                        </p:cTn>
                                        <p:tgtEl>
                                          <p:spTgt spid="10"/>
                                        </p:tgtEl>
                                        <p:attrNameLst>
                                          <p:attrName>style.visibility</p:attrName>
                                        </p:attrNameLst>
                                      </p:cBhvr>
                                      <p:to>
                                        <p:strVal val="visible"/>
                                      </p:to>
                                    </p:set>
                                    <p:anim calcmode="lin" valueType="num">
                                      <p:cBhvr>
                                        <p:cTn id="196" dur="500" fill="hold"/>
                                        <p:tgtEl>
                                          <p:spTgt spid="10"/>
                                        </p:tgtEl>
                                        <p:attrNameLst>
                                          <p:attrName>ppt_w</p:attrName>
                                        </p:attrNameLst>
                                      </p:cBhvr>
                                      <p:tavLst>
                                        <p:tav tm="0">
                                          <p:val>
                                            <p:fltVal val="0"/>
                                          </p:val>
                                        </p:tav>
                                        <p:tav tm="100000">
                                          <p:val>
                                            <p:strVal val="#ppt_w"/>
                                          </p:val>
                                        </p:tav>
                                      </p:tavLst>
                                    </p:anim>
                                    <p:anim calcmode="lin" valueType="num">
                                      <p:cBhvr>
                                        <p:cTn id="197" dur="500" fill="hold"/>
                                        <p:tgtEl>
                                          <p:spTgt spid="10"/>
                                        </p:tgtEl>
                                        <p:attrNameLst>
                                          <p:attrName>ppt_h</p:attrName>
                                        </p:attrNameLst>
                                      </p:cBhvr>
                                      <p:tavLst>
                                        <p:tav tm="0">
                                          <p:val>
                                            <p:strVal val="#ppt_h"/>
                                          </p:val>
                                        </p:tav>
                                        <p:tav tm="100000">
                                          <p:val>
                                            <p:strVal val="#ppt_h"/>
                                          </p:val>
                                        </p:tav>
                                      </p:tavLst>
                                    </p:anim>
                                  </p:childTnLst>
                                </p:cTn>
                              </p:par>
                            </p:childTnLst>
                          </p:cTn>
                        </p:par>
                        <p:par>
                          <p:cTn id="198" fill="hold" nodeType="afterGroup">
                            <p:stCondLst>
                              <p:cond delay="2500"/>
                            </p:stCondLst>
                            <p:childTnLst>
                              <p:par>
                                <p:cTn id="199" presetID="22" presetClass="entr" presetSubtype="8" fill="hold" grpId="0" nodeType="afterEffect">
                                  <p:stCondLst>
                                    <p:cond delay="0"/>
                                  </p:stCondLst>
                                  <p:childTnLst>
                                    <p:set>
                                      <p:cBhvr>
                                        <p:cTn id="200" dur="1" fill="hold">
                                          <p:stCondLst>
                                            <p:cond delay="0"/>
                                          </p:stCondLst>
                                        </p:cTn>
                                        <p:tgtEl>
                                          <p:spTgt spid="25"/>
                                        </p:tgtEl>
                                        <p:attrNameLst>
                                          <p:attrName>style.visibility</p:attrName>
                                        </p:attrNameLst>
                                      </p:cBhvr>
                                      <p:to>
                                        <p:strVal val="visible"/>
                                      </p:to>
                                    </p:set>
                                    <p:animEffect transition="in" filter="wipe(left)">
                                      <p:cBhvr>
                                        <p:cTn id="201" dur="1000"/>
                                        <p:tgtEl>
                                          <p:spTgt spid="25"/>
                                        </p:tgtEl>
                                      </p:cBhvr>
                                    </p:animEffect>
                                  </p:childTnLst>
                                </p:cTn>
                              </p:par>
                            </p:childTnLst>
                          </p:cTn>
                        </p:par>
                        <p:par>
                          <p:cTn id="202" fill="hold" nodeType="afterGroup">
                            <p:stCondLst>
                              <p:cond delay="3500"/>
                            </p:stCondLst>
                            <p:childTnLst>
                              <p:par>
                                <p:cTn id="203" presetID="22" presetClass="entr" presetSubtype="8" fill="hold" nodeType="afterEffect">
                                  <p:stCondLst>
                                    <p:cond delay="0"/>
                                  </p:stCondLst>
                                  <p:childTnLst>
                                    <p:set>
                                      <p:cBhvr>
                                        <p:cTn id="204" dur="1" fill="hold">
                                          <p:stCondLst>
                                            <p:cond delay="0"/>
                                          </p:stCondLst>
                                        </p:cTn>
                                        <p:tgtEl>
                                          <p:spTgt spid="21"/>
                                        </p:tgtEl>
                                        <p:attrNameLst>
                                          <p:attrName>style.visibility</p:attrName>
                                        </p:attrNameLst>
                                      </p:cBhvr>
                                      <p:to>
                                        <p:strVal val="visible"/>
                                      </p:to>
                                    </p:set>
                                    <p:animEffect transition="in" filter="wipe(left)">
                                      <p:cBhvr>
                                        <p:cTn id="205" dur="1000"/>
                                        <p:tgtEl>
                                          <p:spTgt spid="21"/>
                                        </p:tgtEl>
                                      </p:cBhvr>
                                    </p:animEffect>
                                  </p:childTnLst>
                                </p:cTn>
                              </p:par>
                            </p:childTnLst>
                          </p:cTn>
                        </p:par>
                        <p:par>
                          <p:cTn id="206" fill="hold" nodeType="afterGroup">
                            <p:stCondLst>
                              <p:cond delay="4500"/>
                            </p:stCondLst>
                            <p:childTnLst>
                              <p:par>
                                <p:cTn id="207" presetID="17" presetClass="entr" presetSubtype="10" fill="hold" nodeType="afterEffect">
                                  <p:stCondLst>
                                    <p:cond delay="0"/>
                                  </p:stCondLst>
                                  <p:childTnLst>
                                    <p:set>
                                      <p:cBhvr>
                                        <p:cTn id="208" dur="1" fill="hold">
                                          <p:stCondLst>
                                            <p:cond delay="0"/>
                                          </p:stCondLst>
                                        </p:cTn>
                                        <p:tgtEl>
                                          <p:spTgt spid="11"/>
                                        </p:tgtEl>
                                        <p:attrNameLst>
                                          <p:attrName>style.visibility</p:attrName>
                                        </p:attrNameLst>
                                      </p:cBhvr>
                                      <p:to>
                                        <p:strVal val="visible"/>
                                      </p:to>
                                    </p:set>
                                    <p:anim calcmode="lin" valueType="num">
                                      <p:cBhvr>
                                        <p:cTn id="209" dur="500" fill="hold"/>
                                        <p:tgtEl>
                                          <p:spTgt spid="11"/>
                                        </p:tgtEl>
                                        <p:attrNameLst>
                                          <p:attrName>ppt_w</p:attrName>
                                        </p:attrNameLst>
                                      </p:cBhvr>
                                      <p:tavLst>
                                        <p:tav tm="0">
                                          <p:val>
                                            <p:fltVal val="0"/>
                                          </p:val>
                                        </p:tav>
                                        <p:tav tm="100000">
                                          <p:val>
                                            <p:strVal val="#ppt_w"/>
                                          </p:val>
                                        </p:tav>
                                      </p:tavLst>
                                    </p:anim>
                                    <p:anim calcmode="lin" valueType="num">
                                      <p:cBhvr>
                                        <p:cTn id="2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58"/>
                                        </p:tgtEl>
                                        <p:attrNameLst>
                                          <p:attrName>style.visibility</p:attrName>
                                        </p:attrNameLst>
                                      </p:cBhvr>
                                      <p:to>
                                        <p:strVal val="visible"/>
                                      </p:to>
                                    </p:set>
                                  </p:childTnLst>
                                </p:cTn>
                              </p:par>
                            </p:childTnLst>
                          </p:cTn>
                        </p:par>
                        <p:par>
                          <p:cTn id="215" fill="hold" nodeType="afterGroup">
                            <p:stCondLst>
                              <p:cond delay="0"/>
                            </p:stCondLst>
                            <p:childTnLst>
                              <p:par>
                                <p:cTn id="216" presetID="22" presetClass="entr" presetSubtype="4" fill="hold" nodeType="afterEffect">
                                  <p:stCondLst>
                                    <p:cond delay="0"/>
                                  </p:stCondLst>
                                  <p:childTnLst>
                                    <p:set>
                                      <p:cBhvr>
                                        <p:cTn id="217" dur="1" fill="hold">
                                          <p:stCondLst>
                                            <p:cond delay="0"/>
                                          </p:stCondLst>
                                        </p:cTn>
                                        <p:tgtEl>
                                          <p:spTgt spid="57"/>
                                        </p:tgtEl>
                                        <p:attrNameLst>
                                          <p:attrName>style.visibility</p:attrName>
                                        </p:attrNameLst>
                                      </p:cBhvr>
                                      <p:to>
                                        <p:strVal val="visible"/>
                                      </p:to>
                                    </p:set>
                                    <p:animEffect transition="in" filter="wipe(down)">
                                      <p:cBhvr>
                                        <p:cTn id="218" dur="10000"/>
                                        <p:tgtEl>
                                          <p:spTgt spid="57"/>
                                        </p:tgtEl>
                                      </p:cBhvr>
                                    </p:animEffect>
                                  </p:childTnLst>
                                </p:cTn>
                              </p:par>
                            </p:childTnLst>
                          </p:cTn>
                        </p:par>
                        <p:par>
                          <p:cTn id="219" fill="hold" nodeType="afterGroup">
                            <p:stCondLst>
                              <p:cond delay="10000"/>
                            </p:stCondLst>
                            <p:childTnLst>
                              <p:par>
                                <p:cTn id="220" presetID="22" presetClass="entr" presetSubtype="2" fill="hold" nodeType="afterEffect">
                                  <p:stCondLst>
                                    <p:cond delay="0"/>
                                  </p:stCondLst>
                                  <p:childTnLst>
                                    <p:set>
                                      <p:cBhvr>
                                        <p:cTn id="221" dur="1" fill="hold">
                                          <p:stCondLst>
                                            <p:cond delay="0"/>
                                          </p:stCondLst>
                                        </p:cTn>
                                        <p:tgtEl>
                                          <p:spTgt spid="59"/>
                                        </p:tgtEl>
                                        <p:attrNameLst>
                                          <p:attrName>style.visibility</p:attrName>
                                        </p:attrNameLst>
                                      </p:cBhvr>
                                      <p:to>
                                        <p:strVal val="visible"/>
                                      </p:to>
                                    </p:set>
                                    <p:animEffect transition="in" filter="wipe(right)">
                                      <p:cBhvr>
                                        <p:cTn id="222" dur="500"/>
                                        <p:tgtEl>
                                          <p:spTgt spid="59"/>
                                        </p:tgtEl>
                                      </p:cBhvr>
                                    </p:animEffect>
                                  </p:childTnLst>
                                </p:cTn>
                              </p:par>
                            </p:childTnLst>
                          </p:cTn>
                        </p:par>
                        <p:par>
                          <p:cTn id="223" fill="hold" nodeType="afterGroup">
                            <p:stCondLst>
                              <p:cond delay="10500"/>
                            </p:stCondLst>
                            <p:childTnLst>
                              <p:par>
                                <p:cTn id="224" presetID="22" presetClass="entr" presetSubtype="2" fill="hold" nodeType="afterEffect">
                                  <p:stCondLst>
                                    <p:cond delay="0"/>
                                  </p:stCondLst>
                                  <p:childTnLst>
                                    <p:set>
                                      <p:cBhvr>
                                        <p:cTn id="225" dur="1" fill="hold">
                                          <p:stCondLst>
                                            <p:cond delay="0"/>
                                          </p:stCondLst>
                                        </p:cTn>
                                        <p:tgtEl>
                                          <p:spTgt spid="61"/>
                                        </p:tgtEl>
                                        <p:attrNameLst>
                                          <p:attrName>style.visibility</p:attrName>
                                        </p:attrNameLst>
                                      </p:cBhvr>
                                      <p:to>
                                        <p:strVal val="visible"/>
                                      </p:to>
                                    </p:set>
                                    <p:animEffect transition="in" filter="wipe(right)">
                                      <p:cBhvr>
                                        <p:cTn id="226" dur="500"/>
                                        <p:tgtEl>
                                          <p:spTgt spid="61"/>
                                        </p:tgtEl>
                                      </p:cBhvr>
                                    </p:animEffect>
                                  </p:childTnLst>
                                </p:cTn>
                              </p:par>
                            </p:childTnLst>
                          </p:cTn>
                        </p:par>
                        <p:par>
                          <p:cTn id="227" fill="hold" nodeType="afterGroup">
                            <p:stCondLst>
                              <p:cond delay="11000"/>
                            </p:stCondLst>
                            <p:childTnLst>
                              <p:par>
                                <p:cTn id="228" presetID="22" presetClass="entr" presetSubtype="2" fill="hold" nodeType="afterEffect">
                                  <p:stCondLst>
                                    <p:cond delay="0"/>
                                  </p:stCondLst>
                                  <p:childTnLst>
                                    <p:set>
                                      <p:cBhvr>
                                        <p:cTn id="229" dur="1" fill="hold">
                                          <p:stCondLst>
                                            <p:cond delay="0"/>
                                          </p:stCondLst>
                                        </p:cTn>
                                        <p:tgtEl>
                                          <p:spTgt spid="63"/>
                                        </p:tgtEl>
                                        <p:attrNameLst>
                                          <p:attrName>style.visibility</p:attrName>
                                        </p:attrNameLst>
                                      </p:cBhvr>
                                      <p:to>
                                        <p:strVal val="visible"/>
                                      </p:to>
                                    </p:set>
                                    <p:animEffect transition="in" filter="wipe(right)">
                                      <p:cBhvr>
                                        <p:cTn id="2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25" grpId="0"/>
      <p:bldP spid="28" grpId="0"/>
      <p:bldP spid="28" grpId="1"/>
      <p:bldP spid="29" grpId="0"/>
      <p:bldP spid="29" grpId="1"/>
      <p:bldP spid="30" grpId="0"/>
      <p:bldP spid="30" grpId="1"/>
      <p:bldP spid="42" grpId="0"/>
      <p:bldP spid="45" grpId="0"/>
      <p:bldP spid="46" grpId="0"/>
      <p:bldP spid="58"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68395" y="208006"/>
            <a:ext cx="7066005" cy="788988"/>
          </a:xfrm>
        </p:spPr>
        <p:txBody>
          <a:bodyPr/>
          <a:lstStyle/>
          <a:p>
            <a:pPr eaLnBrk="1" hangingPunct="1"/>
            <a:r>
              <a:rPr lang="en-US" sz="4400" dirty="0"/>
              <a:t>Setting Two Anchors</a:t>
            </a:r>
          </a:p>
        </p:txBody>
      </p:sp>
      <p:sp>
        <p:nvSpPr>
          <p:cNvPr id="29699" name="Rectangle 3"/>
          <p:cNvSpPr>
            <a:spLocks noGrp="1" noChangeArrowheads="1"/>
          </p:cNvSpPr>
          <p:nvPr>
            <p:ph type="body" idx="1"/>
          </p:nvPr>
        </p:nvSpPr>
        <p:spPr>
          <a:xfrm>
            <a:off x="715312" y="5516380"/>
            <a:ext cx="7790514" cy="960620"/>
          </a:xfrm>
        </p:spPr>
        <p:txBody>
          <a:bodyPr/>
          <a:lstStyle/>
          <a:p>
            <a:pPr marL="0" indent="0" eaLnBrk="1" hangingPunct="1">
              <a:spcAft>
                <a:spcPts val="1200"/>
              </a:spcAft>
              <a:buNone/>
            </a:pPr>
            <a:r>
              <a:rPr lang="en-US" sz="2800" dirty="0"/>
              <a:t>Fore-and-aft anchoring        Bahamian mooring</a:t>
            </a:r>
          </a:p>
          <a:p>
            <a:pPr marL="0" indent="0" eaLnBrk="1" hangingPunct="1">
              <a:spcAft>
                <a:spcPts val="1200"/>
              </a:spcAft>
              <a:buNone/>
            </a:pPr>
            <a:endParaRPr lang="en-US" sz="2800" dirty="0"/>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93A06A-11CD-7242-9633-28902DF39E1B}"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pic>
        <p:nvPicPr>
          <p:cNvPr id="6" name="Picture 5" descr="A picture containing sky, water, boat, outdoor&#10;&#10;Description generated with high confidence">
            <a:extLst>
              <a:ext uri="{FF2B5EF4-FFF2-40B4-BE49-F238E27FC236}">
                <a16:creationId xmlns:a16="http://schemas.microsoft.com/office/drawing/2014/main" id="{672C9A39-DD06-4366-BFA2-1D0B8AEFE535}"/>
              </a:ext>
            </a:extLst>
          </p:cNvPr>
          <p:cNvPicPr/>
          <p:nvPr/>
        </p:nvPicPr>
        <p:blipFill>
          <a:blip r:embed="rId3"/>
          <a:stretch>
            <a:fillRect/>
          </a:stretch>
        </p:blipFill>
        <p:spPr>
          <a:xfrm>
            <a:off x="743887" y="2417809"/>
            <a:ext cx="3712564" cy="2909939"/>
          </a:xfrm>
          <a:prstGeom prst="rect">
            <a:avLst/>
          </a:prstGeom>
        </p:spPr>
      </p:pic>
      <p:pic>
        <p:nvPicPr>
          <p:cNvPr id="7" name="Picture 6" descr="A picture containing sky, boat, water&#10;&#10;Description generated with very high confidence">
            <a:extLst>
              <a:ext uri="{FF2B5EF4-FFF2-40B4-BE49-F238E27FC236}">
                <a16:creationId xmlns:a16="http://schemas.microsoft.com/office/drawing/2014/main" id="{5D98E745-96D9-44C6-994C-5B9573B23D80}"/>
              </a:ext>
            </a:extLst>
          </p:cNvPr>
          <p:cNvPicPr/>
          <p:nvPr/>
        </p:nvPicPr>
        <p:blipFill>
          <a:blip r:embed="rId4"/>
          <a:stretch>
            <a:fillRect/>
          </a:stretch>
        </p:blipFill>
        <p:spPr>
          <a:xfrm>
            <a:off x="4821835" y="2417809"/>
            <a:ext cx="3712565" cy="2909939"/>
          </a:xfrm>
          <a:prstGeom prst="rect">
            <a:avLst/>
          </a:prstGeom>
        </p:spPr>
      </p:pic>
    </p:spTree>
    <p:extLst>
      <p:ext uri="{BB962C8B-B14F-4D97-AF65-F5344CB8AC3E}">
        <p14:creationId xmlns:p14="http://schemas.microsoft.com/office/powerpoint/2010/main" val="86160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10883"/>
            <a:ext cx="7086600" cy="685800"/>
          </a:xfrm>
        </p:spPr>
        <p:txBody>
          <a:bodyPr/>
          <a:lstStyle/>
          <a:p>
            <a:r>
              <a:rPr lang="en-US" sz="4400" dirty="0"/>
              <a:t>Departing from the Dock</a:t>
            </a:r>
          </a:p>
        </p:txBody>
      </p:sp>
      <p:pic>
        <p:nvPicPr>
          <p:cNvPr id="5" name="03 Leave The DockF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800" y="1752600"/>
            <a:ext cx="7721600" cy="4343400"/>
          </a:xfr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52FCC-01FB-4309-82D6-EAD8F0280083}"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01082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2813" y="268658"/>
            <a:ext cx="6512009" cy="685800"/>
          </a:xfrm>
        </p:spPr>
        <p:txBody>
          <a:bodyPr/>
          <a:lstStyle/>
          <a:p>
            <a:pPr>
              <a:lnSpc>
                <a:spcPct val="90000"/>
              </a:lnSpc>
            </a:pPr>
            <a:r>
              <a:rPr lang="en-US" dirty="0"/>
              <a:t>MOB Maneuvers</a:t>
            </a:r>
            <a:br>
              <a:rPr lang="en-US" dirty="0"/>
            </a:br>
            <a:r>
              <a:rPr lang="en-US" sz="3600" dirty="0"/>
              <a:t>Quick-Stop Method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F1A86-8C79-284A-99DD-3A55A9F776FA}" type="slidenum">
              <a:rPr kumimoji="0" lang="en-US" sz="1500" b="0" i="0" u="none" strike="noStrike" kern="1200" cap="none" spc="0" normalizeH="0" baseline="0" noProof="0" smtClean="0">
                <a:ln>
                  <a:noFill/>
                </a:ln>
                <a:solidFill>
                  <a:prstClr val="white"/>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5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5" name="Rectangle 4"/>
          <p:cNvSpPr/>
          <p:nvPr/>
        </p:nvSpPr>
        <p:spPr bwMode="auto">
          <a:xfrm>
            <a:off x="152400" y="1380084"/>
            <a:ext cx="8839200" cy="5044585"/>
          </a:xfrm>
          <a:prstGeom prst="rect">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ＭＳ Ｐゴシック" charset="0"/>
              <a:cs typeface="+mn-cs"/>
            </a:endParaRPr>
          </a:p>
        </p:txBody>
      </p:sp>
      <p:cxnSp>
        <p:nvCxnSpPr>
          <p:cNvPr id="3" name="Straight Arrow Connector 2"/>
          <p:cNvCxnSpPr/>
          <p:nvPr/>
        </p:nvCxnSpPr>
        <p:spPr bwMode="auto">
          <a:xfrm flipV="1">
            <a:off x="457200" y="1600200"/>
            <a:ext cx="3276600" cy="2971800"/>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8" name="Arc 7"/>
          <p:cNvSpPr/>
          <p:nvPr/>
        </p:nvSpPr>
        <p:spPr bwMode="auto">
          <a:xfrm rot="19000776">
            <a:off x="1429230" y="2714661"/>
            <a:ext cx="3545492" cy="3543705"/>
          </a:xfrm>
          <a:prstGeom prst="arc">
            <a:avLst>
              <a:gd name="adj1" fmla="val 16966213"/>
              <a:gd name="adj2" fmla="val 12911126"/>
            </a:avLst>
          </a:prstGeom>
          <a:ln w="31750">
            <a:headEnd type="none" w="med" len="med"/>
            <a:tailEnd type="arrow"/>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noFill/>
              <a:effectLst/>
              <a:uLnTx/>
              <a:uFillTx/>
              <a:latin typeface="Tahoma"/>
              <a:ea typeface="+mn-ea"/>
              <a:cs typeface="+mn-cs"/>
            </a:endParaRPr>
          </a:p>
        </p:txBody>
      </p:sp>
      <p:pic>
        <p:nvPicPr>
          <p:cNvPr id="15" name="Picture 14"/>
          <p:cNvPicPr>
            <a:picLocks noChangeAspect="1"/>
          </p:cNvPicPr>
          <p:nvPr/>
        </p:nvPicPr>
        <p:blipFill>
          <a:blip r:embed="rId3" cstate="email">
            <a:extLst>
              <a:ext uri="{BEBA8EAE-BF5A-486C-A8C5-ECC9F3942E4B}">
                <a14:imgProps xmlns:a14="http://schemas.microsoft.com/office/drawing/2010/main">
                  <a14:imgLayer r:embed="rId4">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14479244">
            <a:off x="4713047" y="3189106"/>
            <a:ext cx="986118" cy="762000"/>
          </a:xfrm>
          <a:prstGeom prst="rect">
            <a:avLst/>
          </a:prstGeom>
        </p:spPr>
      </p:pic>
      <p:pic>
        <p:nvPicPr>
          <p:cNvPr id="16" name="Picture 15"/>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4621483">
            <a:off x="750067" y="4390875"/>
            <a:ext cx="986118" cy="762000"/>
          </a:xfrm>
          <a:prstGeom prst="rect">
            <a:avLst/>
          </a:prstGeom>
        </p:spPr>
      </p:pic>
      <p:pic>
        <p:nvPicPr>
          <p:cNvPr id="17" name="Picture 16"/>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3052043">
            <a:off x="1189361" y="5506850"/>
            <a:ext cx="986118" cy="762000"/>
          </a:xfrm>
          <a:prstGeom prst="rect">
            <a:avLst/>
          </a:prstGeom>
        </p:spPr>
      </p:pic>
      <p:pic>
        <p:nvPicPr>
          <p:cNvPr id="18" name="Picture 17"/>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18369531">
            <a:off x="4413414" y="5386645"/>
            <a:ext cx="986118" cy="762000"/>
          </a:xfrm>
          <a:prstGeom prst="rect">
            <a:avLst/>
          </a:prstGeom>
        </p:spPr>
      </p:pic>
      <p:pic>
        <p:nvPicPr>
          <p:cNvPr id="19" name="Picture 18"/>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11795088">
            <a:off x="3240741" y="2175891"/>
            <a:ext cx="986118" cy="762000"/>
          </a:xfrm>
          <a:prstGeom prst="rect">
            <a:avLst/>
          </a:prstGeom>
        </p:spPr>
      </p:pic>
      <p:pic>
        <p:nvPicPr>
          <p:cNvPr id="20" name="Picture 19"/>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4837950">
            <a:off x="552579" y="3293752"/>
            <a:ext cx="986118" cy="762000"/>
          </a:xfrm>
          <a:prstGeom prst="rect">
            <a:avLst/>
          </a:prstGeom>
        </p:spPr>
      </p:pic>
      <p:pic>
        <p:nvPicPr>
          <p:cNvPr id="21" name="Picture 20"/>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8218901">
            <a:off x="34515" y="3663306"/>
            <a:ext cx="986118" cy="762000"/>
          </a:xfrm>
          <a:prstGeom prst="rect">
            <a:avLst/>
          </a:prstGeom>
        </p:spPr>
      </p:pic>
      <p:pic>
        <p:nvPicPr>
          <p:cNvPr id="22" name="Picture 21"/>
          <p:cNvPicPr>
            <a:picLocks noChangeAspect="1"/>
          </p:cNvPicPr>
          <p:nvPr/>
        </p:nvPicPr>
        <p:blipFill>
          <a:blip r:embed="rId5" cstate="email">
            <a:extLst>
              <a:ext uri="{BEBA8EAE-BF5A-486C-A8C5-ECC9F3942E4B}">
                <a14:imgProps xmlns:a14="http://schemas.microsoft.com/office/drawing/2010/main">
                  <a14:imgLayer r:embed="rId6">
                    <a14:imgEffect>
                      <a14:backgroundRemoval t="9804" b="89951" l="3504" r="97727">
                        <a14:foregroundMark x1="24905" y1="52574" x2="24905" y2="52574"/>
                      </a14:backgroundRemoval>
                    </a14:imgEffect>
                  </a14:imgLayer>
                </a14:imgProps>
              </a:ext>
              <a:ext uri="{28A0092B-C50C-407E-A947-70E740481C1C}">
                <a14:useLocalDpi xmlns:a14="http://schemas.microsoft.com/office/drawing/2010/main" val="0"/>
              </a:ext>
            </a:extLst>
          </a:blip>
          <a:stretch>
            <a:fillRect/>
          </a:stretch>
        </p:blipFill>
        <p:spPr>
          <a:xfrm rot="8218901">
            <a:off x="1203070" y="2547390"/>
            <a:ext cx="986118" cy="762000"/>
          </a:xfrm>
          <a:prstGeom prst="rect">
            <a:avLst/>
          </a:prstGeom>
        </p:spPr>
      </p:pic>
      <p:pic>
        <p:nvPicPr>
          <p:cNvPr id="23" name="Picture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76217" y="3296833"/>
            <a:ext cx="356922" cy="344988"/>
          </a:xfrm>
          <a:prstGeom prst="rect">
            <a:avLst/>
          </a:prstGeom>
        </p:spPr>
      </p:pic>
      <p:cxnSp>
        <p:nvCxnSpPr>
          <p:cNvPr id="25" name="Straight Connector 24"/>
          <p:cNvCxnSpPr/>
          <p:nvPr/>
        </p:nvCxnSpPr>
        <p:spPr bwMode="auto">
          <a:xfrm flipV="1">
            <a:off x="487267" y="2928390"/>
            <a:ext cx="1801869" cy="1643610"/>
          </a:xfrm>
          <a:prstGeom prst="line">
            <a:avLst/>
          </a:prstGeom>
          <a:solidFill>
            <a:schemeClr val="accent1"/>
          </a:solidFill>
          <a:ln w="3175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V="1">
            <a:off x="2273002" y="1600200"/>
            <a:ext cx="1474731" cy="1328190"/>
          </a:xfrm>
          <a:prstGeom prst="straightConnector1">
            <a:avLst/>
          </a:prstGeom>
          <a:solidFill>
            <a:schemeClr val="accent1"/>
          </a:solidFill>
          <a:ln w="31750" cap="flat" cmpd="sng" algn="ctr">
            <a:solidFill>
              <a:srgbClr val="FF0000"/>
            </a:solidFill>
            <a:prstDash val="dash"/>
            <a:round/>
            <a:headEnd type="none" w="med" len="med"/>
            <a:tailEnd type="arrow"/>
          </a:ln>
          <a:effectLst/>
        </p:spPr>
      </p:cxnSp>
      <p:sp>
        <p:nvSpPr>
          <p:cNvPr id="2" name="TextBox 1"/>
          <p:cNvSpPr txBox="1"/>
          <p:nvPr/>
        </p:nvSpPr>
        <p:spPr>
          <a:xfrm>
            <a:off x="5750255" y="1835174"/>
            <a:ext cx="3165145" cy="4185761"/>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MOB</a:t>
            </a:r>
          </a:p>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Turn hard over toward MOB side</a:t>
            </a:r>
          </a:p>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Approach MOB after completing 360°circle</a:t>
            </a:r>
          </a:p>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Reduce speed</a:t>
            </a:r>
          </a:p>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Stop engine</a:t>
            </a:r>
          </a:p>
          <a:p>
            <a:pPr marL="457200" marR="0" lvl="0" indent="-457200" algn="l" defTabSz="914400" rtl="0" eaLnBrk="0" fontAlgn="base" latinLnBrk="0" hangingPunct="0">
              <a:lnSpc>
                <a:spcPct val="100000"/>
              </a:lnSpc>
              <a:spcBef>
                <a:spcPct val="0"/>
              </a:spcBef>
              <a:spcAft>
                <a:spcPts val="1200"/>
              </a:spcAft>
              <a:buClrTx/>
              <a:buSzTx/>
              <a:buFont typeface="Wingdings" charset="2"/>
              <a:buChar char="§"/>
              <a:tabLst/>
              <a:defRPr/>
            </a:pPr>
            <a:r>
              <a:rPr kumimoji="0" lang="en-US" sz="2400" b="1" i="0" u="none" strike="noStrike" kern="1200" cap="none" spc="0" normalizeH="0" baseline="0" noProof="0" dirty="0">
                <a:ln>
                  <a:noFill/>
                </a:ln>
                <a:solidFill>
                  <a:srgbClr val="002060"/>
                </a:solidFill>
                <a:effectLst/>
                <a:uLnTx/>
                <a:uFillTx/>
                <a:latin typeface="Arial" charset="0"/>
                <a:ea typeface="MS PGothic" charset="-128"/>
                <a:cs typeface="+mn-cs"/>
              </a:rPr>
              <a:t>Pick up MOB</a:t>
            </a:r>
          </a:p>
        </p:txBody>
      </p:sp>
    </p:spTree>
    <p:extLst>
      <p:ext uri="{BB962C8B-B14F-4D97-AF65-F5344CB8AC3E}">
        <p14:creationId xmlns:p14="http://schemas.microsoft.com/office/powerpoint/2010/main" val="6553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1000"/>
                            </p:stCondLst>
                            <p:childTnLst>
                              <p:par>
                                <p:cTn id="24" presetID="10" presetClass="exit" presetSubtype="0" fill="hold" nodeType="after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13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2300"/>
                            </p:stCondLst>
                            <p:childTnLst>
                              <p:par>
                                <p:cTn id="43" presetID="10" presetClass="exit" presetSubtype="0" fill="hold" nodeType="after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28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3300"/>
                            </p:stCondLst>
                            <p:childTnLst>
                              <p:par>
                                <p:cTn id="57" presetID="10" presetClass="exit" presetSubtype="0" fill="hold" nodeType="after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3800"/>
                            </p:stCondLst>
                            <p:childTnLst>
                              <p:par>
                                <p:cTn id="64" presetID="10" presetClass="exit" presetSubtype="0" fill="hold" nodeType="after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par>
                          <p:cTn id="70" fill="hold">
                            <p:stCondLst>
                              <p:cond delay="4300"/>
                            </p:stCondLst>
                            <p:childTnLst>
                              <p:par>
                                <p:cTn id="71" presetID="10" presetClass="exit" presetSubtype="0" fill="hold" nodeType="after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6CEE3D85-AA81-42EA-8A83-45F5588F5427}"/>
              </a:ext>
            </a:extLst>
          </p:cNvPr>
          <p:cNvSpPr>
            <a:spLocks noGrp="1" noChangeArrowheads="1"/>
          </p:cNvSpPr>
          <p:nvPr>
            <p:ph type="body" idx="4294967295"/>
          </p:nvPr>
        </p:nvSpPr>
        <p:spPr>
          <a:xfrm>
            <a:off x="571500" y="1609725"/>
            <a:ext cx="4343400" cy="5010150"/>
          </a:xfrm>
        </p:spPr>
        <p:txBody>
          <a:bodyPr/>
          <a:lstStyle/>
          <a:p>
            <a:pPr eaLnBrk="1" hangingPunct="1">
              <a:spcBef>
                <a:spcPts val="0"/>
              </a:spcBef>
              <a:spcAft>
                <a:spcPts val="1200"/>
              </a:spcAft>
              <a:buClr>
                <a:srgbClr val="FFDF56"/>
              </a:buClr>
            </a:pPr>
            <a:r>
              <a:rPr lang="en-US" altLang="en-US" sz="2800" dirty="0"/>
              <a:t>Take round turn around anchor ring or shackle</a:t>
            </a:r>
          </a:p>
          <a:p>
            <a:pPr eaLnBrk="1" hangingPunct="1">
              <a:spcBef>
                <a:spcPts val="0"/>
              </a:spcBef>
              <a:spcAft>
                <a:spcPts val="1200"/>
              </a:spcAft>
              <a:buClr>
                <a:srgbClr val="FFDF56"/>
              </a:buClr>
            </a:pPr>
            <a:r>
              <a:rPr lang="en-US" altLang="en-US" sz="2800" dirty="0"/>
              <a:t>Make turn around standing part</a:t>
            </a:r>
          </a:p>
          <a:p>
            <a:pPr eaLnBrk="1" hangingPunct="1">
              <a:spcBef>
                <a:spcPts val="0"/>
              </a:spcBef>
              <a:spcAft>
                <a:spcPts val="1200"/>
              </a:spcAft>
              <a:buClr>
                <a:srgbClr val="FFDF56"/>
              </a:buClr>
            </a:pPr>
            <a:r>
              <a:rPr lang="en-US" altLang="en-US" sz="2800" dirty="0"/>
              <a:t>Feed bitter end through center of round turn</a:t>
            </a:r>
          </a:p>
          <a:p>
            <a:pPr eaLnBrk="1" hangingPunct="1">
              <a:spcBef>
                <a:spcPts val="0"/>
              </a:spcBef>
              <a:spcAft>
                <a:spcPts val="1200"/>
              </a:spcAft>
              <a:buClr>
                <a:srgbClr val="FFDF56"/>
              </a:buClr>
            </a:pPr>
            <a:r>
              <a:rPr lang="en-US" altLang="en-US" sz="2800" dirty="0"/>
              <a:t>Make two half hitches around standing part </a:t>
            </a:r>
          </a:p>
          <a:p>
            <a:pPr eaLnBrk="1" hangingPunct="1">
              <a:spcBef>
                <a:spcPts val="0"/>
              </a:spcBef>
              <a:spcAft>
                <a:spcPts val="1200"/>
              </a:spcAft>
              <a:buClr>
                <a:srgbClr val="FFDF56"/>
              </a:buClr>
            </a:pPr>
            <a:r>
              <a:rPr lang="en-US" altLang="en-US" sz="2800" dirty="0"/>
              <a:t>Snug up the bend</a:t>
            </a:r>
          </a:p>
        </p:txBody>
      </p:sp>
      <p:sp>
        <p:nvSpPr>
          <p:cNvPr id="24581" name="Rectangle 3">
            <a:extLst>
              <a:ext uri="{FF2B5EF4-FFF2-40B4-BE49-F238E27FC236}">
                <a16:creationId xmlns:a16="http://schemas.microsoft.com/office/drawing/2014/main" id="{FB24C905-BE27-4396-9204-CEE6DA83FABF}"/>
              </a:ext>
            </a:extLst>
          </p:cNvPr>
          <p:cNvSpPr>
            <a:spLocks noGrp="1" noChangeArrowheads="1"/>
          </p:cNvSpPr>
          <p:nvPr>
            <p:ph type="title" idx="4294967295"/>
          </p:nvPr>
        </p:nvSpPr>
        <p:spPr>
          <a:xfrm>
            <a:off x="1493108" y="257174"/>
            <a:ext cx="6427573" cy="685800"/>
          </a:xfrm>
        </p:spPr>
        <p:txBody>
          <a:bodyPr/>
          <a:lstStyle/>
          <a:p>
            <a:pPr eaLnBrk="1" hangingPunct="1"/>
            <a:r>
              <a:rPr lang="en-US" altLang="en-US" sz="4400" dirty="0"/>
              <a:t>Anchor Bend</a:t>
            </a:r>
          </a:p>
        </p:txBody>
      </p:sp>
      <p:pic>
        <p:nvPicPr>
          <p:cNvPr id="5" name="Picture 4">
            <a:extLst>
              <a:ext uri="{FF2B5EF4-FFF2-40B4-BE49-F238E27FC236}">
                <a16:creationId xmlns:a16="http://schemas.microsoft.com/office/drawing/2014/main" id="{93C24BEF-7D0E-42AA-942C-ACD42649E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7" name="Picture 6">
            <a:extLst>
              <a:ext uri="{FF2B5EF4-FFF2-40B4-BE49-F238E27FC236}">
                <a16:creationId xmlns:a16="http://schemas.microsoft.com/office/drawing/2014/main" id="{FE2BE46B-5CD2-47A3-9DCB-8F2E6ECAB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9" name="Picture 8">
            <a:extLst>
              <a:ext uri="{FF2B5EF4-FFF2-40B4-BE49-F238E27FC236}">
                <a16:creationId xmlns:a16="http://schemas.microsoft.com/office/drawing/2014/main" id="{A18BD0DB-DFF1-44C1-8B5A-7F5E409B8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11" name="Picture 10">
            <a:extLst>
              <a:ext uri="{FF2B5EF4-FFF2-40B4-BE49-F238E27FC236}">
                <a16:creationId xmlns:a16="http://schemas.microsoft.com/office/drawing/2014/main" id="{5A740AEF-4105-40FD-9C87-531089792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13" name="Picture 12">
            <a:extLst>
              <a:ext uri="{FF2B5EF4-FFF2-40B4-BE49-F238E27FC236}">
                <a16:creationId xmlns:a16="http://schemas.microsoft.com/office/drawing/2014/main" id="{544B7DCD-2700-496C-9221-EF2766999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15" name="Picture 14">
            <a:extLst>
              <a:ext uri="{FF2B5EF4-FFF2-40B4-BE49-F238E27FC236}">
                <a16:creationId xmlns:a16="http://schemas.microsoft.com/office/drawing/2014/main" id="{465665C5-5945-40CB-B012-449953F16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pic>
        <p:nvPicPr>
          <p:cNvPr id="17" name="Picture 16">
            <a:extLst>
              <a:ext uri="{FF2B5EF4-FFF2-40B4-BE49-F238E27FC236}">
                <a16:creationId xmlns:a16="http://schemas.microsoft.com/office/drawing/2014/main" id="{125EC7B9-EB3E-4F5B-A4BE-FFA7E45AE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2447" y="1360487"/>
            <a:ext cx="3810000" cy="5080000"/>
          </a:xfrm>
          <a:prstGeom prst="rect">
            <a:avLst/>
          </a:prstGeom>
        </p:spPr>
      </p:pic>
      <p:sp>
        <p:nvSpPr>
          <p:cNvPr id="20" name="Slide Number Placeholder 1">
            <a:extLst>
              <a:ext uri="{FF2B5EF4-FFF2-40B4-BE49-F238E27FC236}">
                <a16:creationId xmlns:a16="http://schemas.microsoft.com/office/drawing/2014/main" id="{FA70BBC8-7F8A-46B7-A0D4-20A3DDFD6D51}"/>
              </a:ext>
            </a:extLst>
          </p:cNvPr>
          <p:cNvSpPr>
            <a:spLocks noGrp="1"/>
          </p:cNvSpPr>
          <p:nvPr>
            <p:ph type="sldNum" sz="quarter" idx="12"/>
          </p:nvPr>
        </p:nvSpPr>
        <p:spPr>
          <a:xfrm>
            <a:off x="7010400" y="63817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32359-830B-1C40-9AFE-2451F80D197F}"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450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8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58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72D09-B23D-4DCA-B9C9-245BE0BFE734}"/>
              </a:ext>
            </a:extLst>
          </p:cNvPr>
          <p:cNvSpPr>
            <a:spLocks noGrp="1"/>
          </p:cNvSpPr>
          <p:nvPr>
            <p:ph type="title"/>
          </p:nvPr>
        </p:nvSpPr>
        <p:spPr>
          <a:xfrm>
            <a:off x="1513114" y="247954"/>
            <a:ext cx="6564086" cy="685800"/>
          </a:xfrm>
        </p:spPr>
        <p:txBody>
          <a:bodyPr/>
          <a:lstStyle/>
          <a:p>
            <a:r>
              <a:rPr lang="en-US" sz="4400" dirty="0"/>
              <a:t>Anchor Bend </a:t>
            </a:r>
            <a:r>
              <a:rPr lang="en-US" sz="3600" dirty="0"/>
              <a:t>(2)</a:t>
            </a:r>
            <a:endParaRPr lang="en-US" sz="4400" dirty="0"/>
          </a:p>
        </p:txBody>
      </p:sp>
      <p:sp>
        <p:nvSpPr>
          <p:cNvPr id="2" name="Slide Number Placeholder 1">
            <a:extLst>
              <a:ext uri="{FF2B5EF4-FFF2-40B4-BE49-F238E27FC236}">
                <a16:creationId xmlns:a16="http://schemas.microsoft.com/office/drawing/2014/main" id="{50F0DB90-FE43-49F2-9E78-106F307C44D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32359-830B-1C40-9AFE-2451F80D197F}"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pic>
        <p:nvPicPr>
          <p:cNvPr id="8" name="AnchorBendWithTwoHalfHitches0001-0250">
            <a:hlinkClick r:id="" action="ppaction://media"/>
            <a:extLst>
              <a:ext uri="{FF2B5EF4-FFF2-40B4-BE49-F238E27FC236}">
                <a16:creationId xmlns:a16="http://schemas.microsoft.com/office/drawing/2014/main" id="{780B23E9-A7B5-4EE9-86FB-82F42F7C7C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14400" y="1981200"/>
            <a:ext cx="7315200" cy="4114800"/>
          </a:xfrm>
        </p:spPr>
      </p:pic>
    </p:spTree>
    <p:extLst>
      <p:ext uri="{BB962C8B-B14F-4D97-AF65-F5344CB8AC3E}">
        <p14:creationId xmlns:p14="http://schemas.microsoft.com/office/powerpoint/2010/main" val="16047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6CEE3D85-AA81-42EA-8A83-45F5588F5427}"/>
              </a:ext>
            </a:extLst>
          </p:cNvPr>
          <p:cNvSpPr>
            <a:spLocks noGrp="1" noChangeArrowheads="1"/>
          </p:cNvSpPr>
          <p:nvPr>
            <p:ph type="body" idx="4294967295"/>
          </p:nvPr>
        </p:nvSpPr>
        <p:spPr>
          <a:xfrm>
            <a:off x="571500" y="1609725"/>
            <a:ext cx="4343400" cy="5010150"/>
          </a:xfrm>
        </p:spPr>
        <p:txBody>
          <a:bodyPr/>
          <a:lstStyle/>
          <a:p>
            <a:pPr eaLnBrk="1" hangingPunct="1">
              <a:spcBef>
                <a:spcPts val="0"/>
              </a:spcBef>
              <a:spcAft>
                <a:spcPts val="1200"/>
              </a:spcAft>
              <a:buClr>
                <a:srgbClr val="FFDF56"/>
              </a:buClr>
            </a:pPr>
            <a:r>
              <a:rPr lang="en-US" altLang="en-US" sz="2800" dirty="0"/>
              <a:t>Take round turn around anchor ring or shackle</a:t>
            </a:r>
          </a:p>
          <a:p>
            <a:pPr eaLnBrk="1" hangingPunct="1">
              <a:spcBef>
                <a:spcPts val="0"/>
              </a:spcBef>
              <a:spcAft>
                <a:spcPts val="1200"/>
              </a:spcAft>
              <a:buClr>
                <a:srgbClr val="FFDF56"/>
              </a:buClr>
            </a:pPr>
            <a:r>
              <a:rPr lang="en-US" altLang="en-US" sz="2800" dirty="0"/>
              <a:t>Make turn around standing part</a:t>
            </a:r>
          </a:p>
          <a:p>
            <a:pPr eaLnBrk="1" hangingPunct="1">
              <a:spcBef>
                <a:spcPts val="0"/>
              </a:spcBef>
              <a:spcAft>
                <a:spcPts val="1200"/>
              </a:spcAft>
              <a:buClr>
                <a:srgbClr val="FFDF56"/>
              </a:buClr>
            </a:pPr>
            <a:r>
              <a:rPr lang="en-US" altLang="en-US" sz="2800" dirty="0"/>
              <a:t>Feed bitter end through center of round turn</a:t>
            </a:r>
          </a:p>
          <a:p>
            <a:pPr eaLnBrk="1" hangingPunct="1">
              <a:spcBef>
                <a:spcPts val="0"/>
              </a:spcBef>
              <a:spcAft>
                <a:spcPts val="1200"/>
              </a:spcAft>
              <a:buClr>
                <a:srgbClr val="FFDF56"/>
              </a:buClr>
            </a:pPr>
            <a:r>
              <a:rPr lang="en-US" altLang="en-US" sz="2800" dirty="0"/>
              <a:t>Make two half hitches around standing part </a:t>
            </a:r>
          </a:p>
          <a:p>
            <a:pPr eaLnBrk="1" hangingPunct="1">
              <a:spcBef>
                <a:spcPts val="0"/>
              </a:spcBef>
              <a:spcAft>
                <a:spcPts val="1200"/>
              </a:spcAft>
              <a:buClr>
                <a:srgbClr val="FFDF56"/>
              </a:buClr>
            </a:pPr>
            <a:r>
              <a:rPr lang="en-US" altLang="en-US" sz="2800" dirty="0"/>
              <a:t>Snug up the bend</a:t>
            </a:r>
          </a:p>
        </p:txBody>
      </p:sp>
      <p:sp>
        <p:nvSpPr>
          <p:cNvPr id="24581" name="Rectangle 3">
            <a:extLst>
              <a:ext uri="{FF2B5EF4-FFF2-40B4-BE49-F238E27FC236}">
                <a16:creationId xmlns:a16="http://schemas.microsoft.com/office/drawing/2014/main" id="{FB24C905-BE27-4396-9204-CEE6DA83FABF}"/>
              </a:ext>
            </a:extLst>
          </p:cNvPr>
          <p:cNvSpPr>
            <a:spLocks noGrp="1" noChangeArrowheads="1"/>
          </p:cNvSpPr>
          <p:nvPr>
            <p:ph type="title" idx="4294967295"/>
          </p:nvPr>
        </p:nvSpPr>
        <p:spPr>
          <a:xfrm>
            <a:off x="1480753" y="228600"/>
            <a:ext cx="6291648" cy="685800"/>
          </a:xfrm>
        </p:spPr>
        <p:txBody>
          <a:bodyPr/>
          <a:lstStyle/>
          <a:p>
            <a:pPr eaLnBrk="1" hangingPunct="1"/>
            <a:r>
              <a:rPr lang="en-US" altLang="en-US" sz="4400" dirty="0"/>
              <a:t>Anchor Bend </a:t>
            </a:r>
            <a:r>
              <a:rPr lang="en-US" altLang="en-US" sz="3600" dirty="0"/>
              <a:t>(3)</a:t>
            </a:r>
            <a:endParaRPr lang="en-US" altLang="en-US" sz="4400" dirty="0"/>
          </a:p>
        </p:txBody>
      </p:sp>
      <p:pic>
        <p:nvPicPr>
          <p:cNvPr id="5" name="Picture 4">
            <a:extLst>
              <a:ext uri="{FF2B5EF4-FFF2-40B4-BE49-F238E27FC236}">
                <a16:creationId xmlns:a16="http://schemas.microsoft.com/office/drawing/2014/main" id="{93C24BEF-7D0E-42AA-942C-ACD42649E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7" name="Picture 6">
            <a:extLst>
              <a:ext uri="{FF2B5EF4-FFF2-40B4-BE49-F238E27FC236}">
                <a16:creationId xmlns:a16="http://schemas.microsoft.com/office/drawing/2014/main" id="{FE2BE46B-5CD2-47A3-9DCB-8F2E6ECAB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9" name="Picture 8">
            <a:extLst>
              <a:ext uri="{FF2B5EF4-FFF2-40B4-BE49-F238E27FC236}">
                <a16:creationId xmlns:a16="http://schemas.microsoft.com/office/drawing/2014/main" id="{A18BD0DB-DFF1-44C1-8B5A-7F5E409B8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11" name="Picture 10">
            <a:extLst>
              <a:ext uri="{FF2B5EF4-FFF2-40B4-BE49-F238E27FC236}">
                <a16:creationId xmlns:a16="http://schemas.microsoft.com/office/drawing/2014/main" id="{5A740AEF-4105-40FD-9C87-531089792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13" name="Picture 12">
            <a:extLst>
              <a:ext uri="{FF2B5EF4-FFF2-40B4-BE49-F238E27FC236}">
                <a16:creationId xmlns:a16="http://schemas.microsoft.com/office/drawing/2014/main" id="{544B7DCD-2700-496C-9221-EF2766999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15" name="Picture 14">
            <a:extLst>
              <a:ext uri="{FF2B5EF4-FFF2-40B4-BE49-F238E27FC236}">
                <a16:creationId xmlns:a16="http://schemas.microsoft.com/office/drawing/2014/main" id="{465665C5-5945-40CB-B012-449953F16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pic>
        <p:nvPicPr>
          <p:cNvPr id="17" name="Picture 16">
            <a:extLst>
              <a:ext uri="{FF2B5EF4-FFF2-40B4-BE49-F238E27FC236}">
                <a16:creationId xmlns:a16="http://schemas.microsoft.com/office/drawing/2014/main" id="{125EC7B9-EB3E-4F5B-A4BE-FFA7E45AE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003874" y="1346200"/>
            <a:ext cx="3810000" cy="5080000"/>
          </a:xfrm>
          <a:prstGeom prst="rect">
            <a:avLst/>
          </a:prstGeom>
        </p:spPr>
      </p:pic>
      <p:sp>
        <p:nvSpPr>
          <p:cNvPr id="20" name="Slide Number Placeholder 1">
            <a:extLst>
              <a:ext uri="{FF2B5EF4-FFF2-40B4-BE49-F238E27FC236}">
                <a16:creationId xmlns:a16="http://schemas.microsoft.com/office/drawing/2014/main" id="{FA70BBC8-7F8A-46B7-A0D4-20A3DDFD6D51}"/>
              </a:ext>
            </a:extLst>
          </p:cNvPr>
          <p:cNvSpPr>
            <a:spLocks noGrp="1"/>
          </p:cNvSpPr>
          <p:nvPr>
            <p:ph type="sldNum" sz="quarter" idx="12"/>
          </p:nvPr>
        </p:nvSpPr>
        <p:spPr>
          <a:xfrm>
            <a:off x="7010400" y="63817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32359-830B-1C40-9AFE-2451F80D197F}"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25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8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58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B72DE-2D80-4E14-A0AB-A02E0B416DC5}"/>
              </a:ext>
            </a:extLst>
          </p:cNvPr>
          <p:cNvSpPr>
            <a:spLocks noGrp="1"/>
          </p:cNvSpPr>
          <p:nvPr>
            <p:ph type="title"/>
          </p:nvPr>
        </p:nvSpPr>
        <p:spPr/>
        <p:txBody>
          <a:bodyPr/>
          <a:lstStyle/>
          <a:p>
            <a:pPr>
              <a:defRPr/>
            </a:pPr>
            <a:r>
              <a:rPr lang="en-US" sz="4400" dirty="0"/>
              <a:t>Review Questions</a:t>
            </a:r>
            <a:endParaRPr lang="en-US" dirty="0"/>
          </a:p>
        </p:txBody>
      </p:sp>
      <p:sp>
        <p:nvSpPr>
          <p:cNvPr id="6" name="Content Placeholder 5">
            <a:extLst>
              <a:ext uri="{FF2B5EF4-FFF2-40B4-BE49-F238E27FC236}">
                <a16:creationId xmlns:a16="http://schemas.microsoft.com/office/drawing/2014/main" id="{FE7D32BB-3F20-4EC2-9489-582070C08227}"/>
              </a:ext>
            </a:extLst>
          </p:cNvPr>
          <p:cNvSpPr>
            <a:spLocks noGrp="1"/>
          </p:cNvSpPr>
          <p:nvPr>
            <p:ph idx="1"/>
          </p:nvPr>
        </p:nvSpPr>
        <p:spPr>
          <a:xfrm>
            <a:off x="600075" y="1981200"/>
            <a:ext cx="8086725" cy="4114800"/>
          </a:xfrm>
        </p:spPr>
        <p:txBody>
          <a:bodyPr/>
          <a:lstStyle/>
          <a:p>
            <a:pPr marL="514350" indent="-514350">
              <a:buClr>
                <a:schemeClr val="tx1"/>
              </a:buClr>
              <a:buSzPct val="100000"/>
              <a:buFont typeface="+mj-lt"/>
              <a:buAutoNum type="arabicPeriod"/>
              <a:defRPr/>
            </a:pPr>
            <a:r>
              <a:rPr lang="en-US" dirty="0"/>
              <a:t>While operating a boat with an outboard engine, trimming the engine in too far may cause the boat to:</a:t>
            </a:r>
          </a:p>
          <a:p>
            <a:pPr marL="1314450" lvl="2" indent="-514350">
              <a:buClr>
                <a:schemeClr val="tx1"/>
              </a:buClr>
              <a:buSzPct val="100000"/>
              <a:buFont typeface="+mj-lt"/>
              <a:buAutoNum type="alphaLcPeriod"/>
              <a:defRPr/>
            </a:pPr>
            <a:r>
              <a:rPr lang="en-US" sz="2800" dirty="0"/>
              <a:t>take on water over a low stern.</a:t>
            </a:r>
          </a:p>
          <a:p>
            <a:pPr marL="1314450" lvl="2" indent="-514350">
              <a:buClr>
                <a:schemeClr val="tx1"/>
              </a:buClr>
              <a:buSzPct val="100000"/>
              <a:buFont typeface="+mj-lt"/>
              <a:buAutoNum type="alphaLcPeriod"/>
              <a:defRPr/>
            </a:pPr>
            <a:r>
              <a:rPr lang="en-US" sz="2800" dirty="0"/>
              <a:t>stern steer.</a:t>
            </a:r>
          </a:p>
          <a:p>
            <a:pPr marL="1314450" lvl="2" indent="-514350">
              <a:buClr>
                <a:schemeClr val="tx1"/>
              </a:buClr>
              <a:buSzPct val="100000"/>
              <a:buFont typeface="+mj-lt"/>
              <a:buAutoNum type="alphaLcPeriod"/>
              <a:defRPr/>
            </a:pPr>
            <a:r>
              <a:rPr lang="en-US" sz="2800" dirty="0"/>
              <a:t>bow steer and perhaps take on water.</a:t>
            </a:r>
          </a:p>
          <a:p>
            <a:pPr marL="1314450" lvl="2" indent="-514350">
              <a:buClr>
                <a:schemeClr val="tx1"/>
              </a:buClr>
              <a:buSzPct val="100000"/>
              <a:buFont typeface="+mj-lt"/>
              <a:buAutoNum type="alphaLcPeriod"/>
              <a:defRPr/>
            </a:pPr>
            <a:r>
              <a:rPr lang="en-US" sz="2800" dirty="0"/>
              <a:t>do nothing, since you can’t trim in too far.</a:t>
            </a:r>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dirty="0"/>
          </a:p>
        </p:txBody>
      </p:sp>
      <p:sp>
        <p:nvSpPr>
          <p:cNvPr id="8" name="Slide Number Placeholder 1">
            <a:extLst>
              <a:ext uri="{FF2B5EF4-FFF2-40B4-BE49-F238E27FC236}">
                <a16:creationId xmlns:a16="http://schemas.microsoft.com/office/drawing/2014/main" id="{1267F595-C0A3-4C17-8654-FB25CD112C54}"/>
              </a:ext>
            </a:extLst>
          </p:cNvPr>
          <p:cNvSpPr>
            <a:spLocks noGrp="1"/>
          </p:cNvSpPr>
          <p:nvPr>
            <p:ph type="sldNum" sz="quarter" idx="12"/>
          </p:nvPr>
        </p:nvSpPr>
        <p:spPr>
          <a:xfrm>
            <a:off x="7010400" y="63817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32359-830B-1C40-9AFE-2451F80D197F}" type="slidenum">
              <a:rPr kumimoji="0" lang="en-US" altLang="en-US" sz="15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p:txBody>
      </p:sp>
      <p:sp>
        <p:nvSpPr>
          <p:cNvPr id="9" name="Right Arrow 8">
            <a:extLst>
              <a:ext uri="{FF2B5EF4-FFF2-40B4-BE49-F238E27FC236}">
                <a16:creationId xmlns:a16="http://schemas.microsoft.com/office/drawing/2014/main" id="{45781110-59D8-A447-9026-EAB621F9B6DA}"/>
              </a:ext>
            </a:extLst>
          </p:cNvPr>
          <p:cNvSpPr/>
          <p:nvPr/>
        </p:nvSpPr>
        <p:spPr bwMode="auto">
          <a:xfrm>
            <a:off x="787400" y="4686300"/>
            <a:ext cx="508000" cy="292100"/>
          </a:xfrm>
          <a:prstGeom prst="rightArrow">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MS PGothic" charset="-128"/>
              <a:cs typeface="+mn-cs"/>
            </a:endParaRPr>
          </a:p>
        </p:txBody>
      </p:sp>
    </p:spTree>
    <p:extLst>
      <p:ext uri="{BB962C8B-B14F-4D97-AF65-F5344CB8AC3E}">
        <p14:creationId xmlns:p14="http://schemas.microsoft.com/office/powerpoint/2010/main" val="28028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3912"/>
            <a:ext cx="9144000" cy="1470025"/>
          </a:xfrm>
        </p:spPr>
        <p:txBody>
          <a:bodyPr/>
          <a:lstStyle/>
          <a:p>
            <a:r>
              <a:rPr lang="en-US" sz="4800" b="1" dirty="0">
                <a:solidFill>
                  <a:srgbClr val="002060"/>
                </a:solidFill>
              </a:rPr>
              <a:t>Learning Objectives</a:t>
            </a:r>
          </a:p>
        </p:txBody>
      </p:sp>
    </p:spTree>
    <p:extLst>
      <p:ext uri="{BB962C8B-B14F-4D97-AF65-F5344CB8AC3E}">
        <p14:creationId xmlns:p14="http://schemas.microsoft.com/office/powerpoint/2010/main" val="301061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685800" y="109538"/>
            <a:ext cx="7772400" cy="838200"/>
          </a:xfrm>
        </p:spPr>
        <p:txBody>
          <a:bodyPr/>
          <a:lstStyle/>
          <a:p>
            <a:r>
              <a:rPr lang="en-US" dirty="0"/>
              <a:t>1 – Rules of the Road</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457200" y="947738"/>
            <a:ext cx="8229600" cy="4114800"/>
          </a:xfrm>
        </p:spPr>
        <p:txBody>
          <a:bodyPr/>
          <a:lstStyle/>
          <a:p>
            <a:pPr>
              <a:spcAft>
                <a:spcPts val="1200"/>
              </a:spcAft>
            </a:pPr>
            <a:r>
              <a:rPr lang="en-US" b="1" dirty="0"/>
              <a:t>Learning Objectives – To understand</a:t>
            </a:r>
          </a:p>
          <a:p>
            <a:pPr lvl="1">
              <a:spcBef>
                <a:spcPts val="600"/>
              </a:spcBef>
              <a:spcAft>
                <a:spcPts val="1200"/>
              </a:spcAft>
            </a:pPr>
            <a:r>
              <a:rPr lang="en-US" dirty="0">
                <a:effectLst/>
              </a:rPr>
              <a:t>Rules encountered by recreational boaters during most every boating outing</a:t>
            </a:r>
            <a:endParaRPr lang="en-US" sz="3200" dirty="0">
              <a:effectLst/>
            </a:endParaRPr>
          </a:p>
          <a:p>
            <a:pPr lvl="1">
              <a:spcBef>
                <a:spcPts val="600"/>
              </a:spcBef>
            </a:pPr>
            <a:r>
              <a:rPr lang="en-US" dirty="0">
                <a:effectLst/>
              </a:rPr>
              <a:t>Rules most likely to apply in the local waters where you boat</a:t>
            </a:r>
            <a:endParaRPr lang="en-US" sz="3200" dirty="0">
              <a:effectLst/>
            </a:endParaRPr>
          </a:p>
          <a:p>
            <a:pPr lvl="1"/>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19</a:t>
            </a:fld>
            <a:endParaRPr lang="en-US" altLang="en-US" dirty="0"/>
          </a:p>
        </p:txBody>
      </p:sp>
    </p:spTree>
    <p:extLst>
      <p:ext uri="{BB962C8B-B14F-4D97-AF65-F5344CB8AC3E}">
        <p14:creationId xmlns:p14="http://schemas.microsoft.com/office/powerpoint/2010/main" val="165240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E511-A895-BB4F-9CC5-9BCE56DABBC1}"/>
              </a:ext>
            </a:extLst>
          </p:cNvPr>
          <p:cNvSpPr>
            <a:spLocks noGrp="1"/>
          </p:cNvSpPr>
          <p:nvPr>
            <p:ph type="title"/>
          </p:nvPr>
        </p:nvSpPr>
        <p:spPr/>
        <p:txBody>
          <a:bodyPr/>
          <a:lstStyle/>
          <a:p>
            <a:r>
              <a:rPr lang="en-US" dirty="0"/>
              <a:t>What’s Included</a:t>
            </a:r>
          </a:p>
        </p:txBody>
      </p:sp>
      <p:sp>
        <p:nvSpPr>
          <p:cNvPr id="3" name="Content Placeholder 2">
            <a:extLst>
              <a:ext uri="{FF2B5EF4-FFF2-40B4-BE49-F238E27FC236}">
                <a16:creationId xmlns:a16="http://schemas.microsoft.com/office/drawing/2014/main" id="{C42F6736-DB4A-FC4B-A6A7-60AFE393BA65}"/>
              </a:ext>
            </a:extLst>
          </p:cNvPr>
          <p:cNvSpPr>
            <a:spLocks noGrp="1"/>
          </p:cNvSpPr>
          <p:nvPr>
            <p:ph idx="1"/>
          </p:nvPr>
        </p:nvSpPr>
        <p:spPr/>
        <p:txBody>
          <a:bodyPr/>
          <a:lstStyle/>
          <a:p>
            <a:r>
              <a:rPr lang="en-US" dirty="0"/>
              <a:t>What’s new</a:t>
            </a:r>
          </a:p>
          <a:p>
            <a:pPr lvl="1"/>
            <a:r>
              <a:rPr lang="en-US" dirty="0"/>
              <a:t>For students</a:t>
            </a:r>
          </a:p>
          <a:p>
            <a:pPr lvl="1">
              <a:spcAft>
                <a:spcPts val="1200"/>
              </a:spcAft>
            </a:pPr>
            <a:r>
              <a:rPr lang="en-US" dirty="0"/>
              <a:t>For instructors</a:t>
            </a:r>
          </a:p>
          <a:p>
            <a:pPr>
              <a:spcAft>
                <a:spcPts val="1200"/>
              </a:spcAft>
            </a:pPr>
            <a:r>
              <a:rPr lang="en-US" dirty="0"/>
              <a:t>Overview of learning objectives</a:t>
            </a:r>
          </a:p>
          <a:p>
            <a:r>
              <a:rPr lang="en-US" dirty="0"/>
              <a:t>Making the most of the course</a:t>
            </a:r>
          </a:p>
        </p:txBody>
      </p:sp>
      <p:sp>
        <p:nvSpPr>
          <p:cNvPr id="4" name="Slide Number Placeholder 3">
            <a:extLst>
              <a:ext uri="{FF2B5EF4-FFF2-40B4-BE49-F238E27FC236}">
                <a16:creationId xmlns:a16="http://schemas.microsoft.com/office/drawing/2014/main" id="{FE1C6BEB-9F43-E243-B296-AF842F9BA841}"/>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a:t>
            </a:fld>
            <a:endParaRPr lang="en-US" altLang="en-US" dirty="0"/>
          </a:p>
        </p:txBody>
      </p:sp>
    </p:spTree>
    <p:extLst>
      <p:ext uri="{BB962C8B-B14F-4D97-AF65-F5344CB8AC3E}">
        <p14:creationId xmlns:p14="http://schemas.microsoft.com/office/powerpoint/2010/main" val="789584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685800" y="97971"/>
            <a:ext cx="7772400" cy="838200"/>
          </a:xfrm>
        </p:spPr>
        <p:txBody>
          <a:bodyPr/>
          <a:lstStyle/>
          <a:p>
            <a:r>
              <a:rPr lang="en-US" dirty="0"/>
              <a:t>2 – Docking and Undocking</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457200" y="936171"/>
            <a:ext cx="8229600" cy="4511040"/>
          </a:xfrm>
        </p:spPr>
        <p:txBody>
          <a:bodyPr/>
          <a:lstStyle/>
          <a:p>
            <a:pPr>
              <a:spcAft>
                <a:spcPts val="1200"/>
              </a:spcAft>
            </a:pPr>
            <a:r>
              <a:rPr lang="en-US" b="1" dirty="0"/>
              <a:t>Learning Objectives – To understand</a:t>
            </a:r>
          </a:p>
          <a:p>
            <a:pPr lvl="1">
              <a:spcBef>
                <a:spcPts val="600"/>
              </a:spcBef>
              <a:spcAft>
                <a:spcPts val="1200"/>
              </a:spcAft>
            </a:pPr>
            <a:r>
              <a:rPr lang="en-US" dirty="0">
                <a:effectLst/>
              </a:rPr>
              <a:t>Issues affecting docking and undocking and how to deal with them</a:t>
            </a:r>
          </a:p>
          <a:p>
            <a:pPr lvl="1">
              <a:spcBef>
                <a:spcPts val="600"/>
              </a:spcBef>
            </a:pPr>
            <a:r>
              <a:rPr lang="en-US" dirty="0">
                <a:effectLst/>
              </a:rPr>
              <a:t>How to use — and know how to tie — the two knots most often used when docking</a:t>
            </a:r>
          </a:p>
          <a:p>
            <a:pPr lvl="2">
              <a:spcBef>
                <a:spcPts val="600"/>
              </a:spcBef>
              <a:spcAft>
                <a:spcPts val="1200"/>
              </a:spcAft>
            </a:pPr>
            <a:r>
              <a:rPr lang="en-US" dirty="0">
                <a:effectLst/>
              </a:rPr>
              <a:t>Cleat hitch, Round turn and two half hitches</a:t>
            </a:r>
          </a:p>
          <a:p>
            <a:pPr lvl="1">
              <a:spcBef>
                <a:spcPts val="600"/>
              </a:spcBef>
            </a:pPr>
            <a:r>
              <a:rPr lang="en-US" dirty="0">
                <a:effectLst/>
              </a:rPr>
              <a:t>How and when to use lines for docking and undocking</a:t>
            </a: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20</a:t>
            </a:fld>
            <a:endParaRPr lang="en-US" altLang="en-US" dirty="0"/>
          </a:p>
        </p:txBody>
      </p:sp>
    </p:spTree>
    <p:extLst>
      <p:ext uri="{BB962C8B-B14F-4D97-AF65-F5344CB8AC3E}">
        <p14:creationId xmlns:p14="http://schemas.microsoft.com/office/powerpoint/2010/main" val="2363415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979714" y="127090"/>
            <a:ext cx="7391400" cy="685800"/>
          </a:xfrm>
        </p:spPr>
        <p:txBody>
          <a:bodyPr/>
          <a:lstStyle/>
          <a:p>
            <a:r>
              <a:rPr lang="en-US" dirty="0"/>
              <a:t>3 – Boating with Confidence</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457200" y="812890"/>
            <a:ext cx="8229600" cy="4796790"/>
          </a:xfrm>
        </p:spPr>
        <p:txBody>
          <a:bodyPr/>
          <a:lstStyle/>
          <a:p>
            <a:pPr>
              <a:spcAft>
                <a:spcPts val="600"/>
              </a:spcAft>
            </a:pPr>
            <a:r>
              <a:rPr lang="en-US" b="1" dirty="0"/>
              <a:t>Learning objectives – To understand</a:t>
            </a:r>
          </a:p>
          <a:p>
            <a:pPr lvl="1">
              <a:spcBef>
                <a:spcPts val="600"/>
              </a:spcBef>
            </a:pPr>
            <a:r>
              <a:rPr lang="en-US" dirty="0">
                <a:effectLst/>
              </a:rPr>
              <a:t>Issues you can control on your boat and how to deal with them</a:t>
            </a:r>
          </a:p>
          <a:p>
            <a:pPr lvl="2">
              <a:spcBef>
                <a:spcPts val="600"/>
              </a:spcBef>
              <a:spcAft>
                <a:spcPts val="600"/>
              </a:spcAft>
            </a:pPr>
            <a:r>
              <a:rPr lang="en-US" dirty="0">
                <a:effectLst/>
              </a:rPr>
              <a:t>Steering, trimming, planing</a:t>
            </a:r>
          </a:p>
          <a:p>
            <a:pPr lvl="1">
              <a:spcBef>
                <a:spcPts val="600"/>
              </a:spcBef>
            </a:pPr>
            <a:r>
              <a:rPr lang="en-US" dirty="0">
                <a:effectLst/>
              </a:rPr>
              <a:t>Issues the environment will present and how to handle them</a:t>
            </a:r>
          </a:p>
          <a:p>
            <a:pPr lvl="2">
              <a:spcBef>
                <a:spcPts val="600"/>
              </a:spcBef>
              <a:spcAft>
                <a:spcPts val="600"/>
              </a:spcAft>
            </a:pPr>
            <a:r>
              <a:rPr lang="en-US" dirty="0">
                <a:effectLst/>
              </a:rPr>
              <a:t>Wind, tides, weather, seas, inlets</a:t>
            </a:r>
          </a:p>
          <a:p>
            <a:pPr lvl="1">
              <a:spcBef>
                <a:spcPts val="600"/>
              </a:spcBef>
            </a:pPr>
            <a:r>
              <a:rPr lang="en-US" dirty="0">
                <a:effectLst/>
              </a:rPr>
              <a:t>How to use — and how to tie — the two knots most often used at sea</a:t>
            </a:r>
          </a:p>
          <a:p>
            <a:pPr lvl="2">
              <a:spcBef>
                <a:spcPts val="600"/>
              </a:spcBef>
            </a:pPr>
            <a:r>
              <a:rPr lang="en-US" dirty="0">
                <a:effectLst/>
              </a:rPr>
              <a:t>Sheet bend, bowline</a:t>
            </a:r>
          </a:p>
          <a:p>
            <a:pPr lvl="2"/>
            <a:endParaRPr lang="en-US" dirty="0">
              <a:effectLst/>
            </a:endParaRP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21</a:t>
            </a:fld>
            <a:endParaRPr lang="en-US" altLang="en-US" dirty="0"/>
          </a:p>
        </p:txBody>
      </p:sp>
    </p:spTree>
    <p:extLst>
      <p:ext uri="{BB962C8B-B14F-4D97-AF65-F5344CB8AC3E}">
        <p14:creationId xmlns:p14="http://schemas.microsoft.com/office/powerpoint/2010/main" val="3078684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1186543" y="152400"/>
            <a:ext cx="7482840" cy="685800"/>
          </a:xfrm>
        </p:spPr>
        <p:txBody>
          <a:bodyPr/>
          <a:lstStyle/>
          <a:p>
            <a:r>
              <a:rPr lang="en-US" dirty="0"/>
              <a:t>4 – Anchoring with Assurance</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333375" y="838200"/>
            <a:ext cx="8686800" cy="5108448"/>
          </a:xfrm>
        </p:spPr>
        <p:txBody>
          <a:bodyPr/>
          <a:lstStyle/>
          <a:p>
            <a:pPr>
              <a:spcAft>
                <a:spcPts val="1200"/>
              </a:spcAft>
            </a:pPr>
            <a:r>
              <a:rPr lang="en-US" b="1" dirty="0"/>
              <a:t>Learning objectives – Understand how to</a:t>
            </a:r>
          </a:p>
          <a:p>
            <a:pPr lvl="1">
              <a:spcBef>
                <a:spcPts val="600"/>
              </a:spcBef>
              <a:spcAft>
                <a:spcPts val="1200"/>
              </a:spcAft>
            </a:pPr>
            <a:r>
              <a:rPr lang="en-US" dirty="0">
                <a:effectLst/>
              </a:rPr>
              <a:t>Anchor and choose appropriate locations depending on conditions</a:t>
            </a:r>
          </a:p>
          <a:p>
            <a:pPr lvl="1">
              <a:spcBef>
                <a:spcPts val="600"/>
              </a:spcBef>
              <a:spcAft>
                <a:spcPts val="1200"/>
              </a:spcAft>
            </a:pPr>
            <a:r>
              <a:rPr lang="en-US" dirty="0">
                <a:effectLst/>
              </a:rPr>
              <a:t>Select appropriate anchors, chain, and rode</a:t>
            </a:r>
          </a:p>
          <a:p>
            <a:pPr lvl="1">
              <a:spcBef>
                <a:spcPts val="600"/>
              </a:spcBef>
              <a:spcAft>
                <a:spcPts val="1200"/>
              </a:spcAft>
            </a:pPr>
            <a:r>
              <a:rPr lang="en-US" dirty="0">
                <a:effectLst/>
              </a:rPr>
              <a:t>Effectively pick up moorings and raft your boat to other boats</a:t>
            </a:r>
          </a:p>
          <a:p>
            <a:pPr lvl="1">
              <a:spcBef>
                <a:spcPts val="600"/>
              </a:spcBef>
            </a:pPr>
            <a:r>
              <a:rPr lang="en-US" dirty="0">
                <a:effectLst/>
              </a:rPr>
              <a:t>Use — and know how to tie — the two knots most often used when anchoring</a:t>
            </a:r>
          </a:p>
          <a:p>
            <a:pPr lvl="2"/>
            <a:r>
              <a:rPr lang="en-US" dirty="0">
                <a:effectLst/>
              </a:rPr>
              <a:t>Anchor bend, Figure-eight knot</a:t>
            </a:r>
          </a:p>
          <a:p>
            <a:pPr lvl="3"/>
            <a:endParaRPr lang="en-US" dirty="0">
              <a:effectLst/>
            </a:endParaRP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22</a:t>
            </a:fld>
            <a:endParaRPr lang="en-US" altLang="en-US" dirty="0"/>
          </a:p>
        </p:txBody>
      </p:sp>
    </p:spTree>
    <p:extLst>
      <p:ext uri="{BB962C8B-B14F-4D97-AF65-F5344CB8AC3E}">
        <p14:creationId xmlns:p14="http://schemas.microsoft.com/office/powerpoint/2010/main" val="724730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876300" y="160320"/>
            <a:ext cx="7391400" cy="685800"/>
          </a:xfrm>
        </p:spPr>
        <p:txBody>
          <a:bodyPr/>
          <a:lstStyle/>
          <a:p>
            <a:r>
              <a:rPr lang="en-US" dirty="0"/>
              <a:t>5 – Emergencies on Board</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457200" y="974109"/>
            <a:ext cx="8229600" cy="5108448"/>
          </a:xfrm>
        </p:spPr>
        <p:txBody>
          <a:bodyPr/>
          <a:lstStyle/>
          <a:p>
            <a:pPr>
              <a:spcAft>
                <a:spcPts val="1200"/>
              </a:spcAft>
            </a:pPr>
            <a:r>
              <a:rPr lang="en-US" b="1" dirty="0"/>
              <a:t>Learning objectives – To understand</a:t>
            </a:r>
          </a:p>
          <a:p>
            <a:pPr lvl="1">
              <a:spcAft>
                <a:spcPts val="1200"/>
              </a:spcAft>
            </a:pPr>
            <a:r>
              <a:rPr lang="en-US" dirty="0">
                <a:effectLst/>
              </a:rPr>
              <a:t>The most common types of vessel emergencies and how to deal with them </a:t>
            </a:r>
          </a:p>
          <a:p>
            <a:pPr lvl="1">
              <a:spcAft>
                <a:spcPts val="1200"/>
              </a:spcAft>
            </a:pPr>
            <a:r>
              <a:rPr lang="en-US" dirty="0">
                <a:effectLst/>
              </a:rPr>
              <a:t>Medical emergencies and how to be prepared for them</a:t>
            </a:r>
          </a:p>
          <a:p>
            <a:pPr lvl="1"/>
            <a:r>
              <a:rPr lang="en-US" dirty="0">
                <a:effectLst/>
              </a:rPr>
              <a:t>When you need help, the various ways to communicate your problem to others</a:t>
            </a:r>
          </a:p>
          <a:p>
            <a:pPr lvl="3"/>
            <a:endParaRPr lang="en-US" dirty="0">
              <a:effectLst/>
            </a:endParaRP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23</a:t>
            </a:fld>
            <a:endParaRPr lang="en-US" altLang="en-US" dirty="0"/>
          </a:p>
        </p:txBody>
      </p:sp>
    </p:spTree>
    <p:extLst>
      <p:ext uri="{BB962C8B-B14F-4D97-AF65-F5344CB8AC3E}">
        <p14:creationId xmlns:p14="http://schemas.microsoft.com/office/powerpoint/2010/main" val="3302976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1014331" y="133350"/>
            <a:ext cx="7391400" cy="685800"/>
          </a:xfrm>
        </p:spPr>
        <p:txBody>
          <a:bodyPr/>
          <a:lstStyle/>
          <a:p>
            <a:r>
              <a:rPr lang="en-US" dirty="0"/>
              <a:t>6 – Knots and Line Handling</a:t>
            </a:r>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595231" y="874776"/>
            <a:ext cx="8229600" cy="5108448"/>
          </a:xfrm>
        </p:spPr>
        <p:txBody>
          <a:bodyPr/>
          <a:lstStyle/>
          <a:p>
            <a:pPr>
              <a:spcAft>
                <a:spcPts val="600"/>
              </a:spcAft>
            </a:pPr>
            <a:r>
              <a:rPr lang="en-US" b="1" dirty="0"/>
              <a:t>Learning objectives – To understand</a:t>
            </a:r>
          </a:p>
          <a:p>
            <a:pPr lvl="1">
              <a:spcBef>
                <a:spcPts val="600"/>
              </a:spcBef>
              <a:spcAft>
                <a:spcPts val="600"/>
              </a:spcAft>
            </a:pPr>
            <a:r>
              <a:rPr lang="en-US" dirty="0">
                <a:effectLst/>
              </a:rPr>
              <a:t>Function of knots, bends, and hitches most often used on recreational vessels</a:t>
            </a:r>
          </a:p>
          <a:p>
            <a:pPr lvl="1">
              <a:spcBef>
                <a:spcPts val="600"/>
              </a:spcBef>
            </a:pPr>
            <a:r>
              <a:rPr lang="en-US" dirty="0">
                <a:effectLst/>
              </a:rPr>
              <a:t>Characteristics and properties of rope used to make various types of line</a:t>
            </a:r>
          </a:p>
          <a:p>
            <a:pPr lvl="2">
              <a:spcBef>
                <a:spcPts val="600"/>
              </a:spcBef>
              <a:spcAft>
                <a:spcPts val="600"/>
              </a:spcAft>
            </a:pPr>
            <a:r>
              <a:rPr lang="en-US" dirty="0">
                <a:effectLst/>
              </a:rPr>
              <a:t>How they affect line performance for various functions on recreational vessels</a:t>
            </a:r>
          </a:p>
          <a:p>
            <a:pPr lvl="1">
              <a:spcBef>
                <a:spcPts val="600"/>
              </a:spcBef>
              <a:spcAft>
                <a:spcPts val="600"/>
              </a:spcAft>
            </a:pPr>
            <a:r>
              <a:rPr lang="en-US" dirty="0">
                <a:effectLst/>
              </a:rPr>
              <a:t>How to select the proper type and size of line for use on your boat</a:t>
            </a:r>
          </a:p>
          <a:p>
            <a:pPr lvl="1">
              <a:spcBef>
                <a:spcPts val="600"/>
              </a:spcBef>
            </a:pPr>
            <a:r>
              <a:rPr lang="en-US" dirty="0">
                <a:effectLst/>
              </a:rPr>
              <a:t>How to care for the lines used on your boat</a:t>
            </a:r>
          </a:p>
          <a:p>
            <a:pPr lvl="3"/>
            <a:endParaRPr lang="en-US" dirty="0">
              <a:effectLst/>
            </a:endParaRP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24</a:t>
            </a:fld>
            <a:endParaRPr lang="en-US" altLang="en-US" dirty="0"/>
          </a:p>
        </p:txBody>
      </p:sp>
    </p:spTree>
    <p:extLst>
      <p:ext uri="{BB962C8B-B14F-4D97-AF65-F5344CB8AC3E}">
        <p14:creationId xmlns:p14="http://schemas.microsoft.com/office/powerpoint/2010/main" val="86747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9EA-D377-4E8D-A3F4-8ACC2C0ECCBA}"/>
              </a:ext>
            </a:extLst>
          </p:cNvPr>
          <p:cNvSpPr>
            <a:spLocks noGrp="1"/>
          </p:cNvSpPr>
          <p:nvPr>
            <p:ph type="title"/>
          </p:nvPr>
        </p:nvSpPr>
        <p:spPr>
          <a:xfrm>
            <a:off x="1004316" y="133350"/>
            <a:ext cx="7391400" cy="685800"/>
          </a:xfrm>
        </p:spPr>
        <p:txBody>
          <a:bodyPr/>
          <a:lstStyle/>
          <a:p>
            <a:r>
              <a:rPr lang="en-US" dirty="0"/>
              <a:t>Knots and Line Handling </a:t>
            </a:r>
            <a:r>
              <a:rPr lang="en-US" sz="3600" dirty="0"/>
              <a:t>(2)</a:t>
            </a:r>
            <a:endParaRPr lang="en-US" dirty="0"/>
          </a:p>
        </p:txBody>
      </p:sp>
      <p:sp>
        <p:nvSpPr>
          <p:cNvPr id="3" name="Content Placeholder 2">
            <a:extLst>
              <a:ext uri="{FF2B5EF4-FFF2-40B4-BE49-F238E27FC236}">
                <a16:creationId xmlns:a16="http://schemas.microsoft.com/office/drawing/2014/main" id="{8A421563-A8D7-4E21-A80D-9D57B0CB7CE4}"/>
              </a:ext>
            </a:extLst>
          </p:cNvPr>
          <p:cNvSpPr>
            <a:spLocks noGrp="1"/>
          </p:cNvSpPr>
          <p:nvPr>
            <p:ph idx="1"/>
          </p:nvPr>
        </p:nvSpPr>
        <p:spPr>
          <a:xfrm>
            <a:off x="713232" y="874776"/>
            <a:ext cx="7973568" cy="5108448"/>
          </a:xfrm>
        </p:spPr>
        <p:txBody>
          <a:bodyPr/>
          <a:lstStyle/>
          <a:p>
            <a:pPr>
              <a:spcAft>
                <a:spcPts val="600"/>
              </a:spcAft>
            </a:pPr>
            <a:r>
              <a:rPr lang="en-US" b="1" dirty="0"/>
              <a:t>Learning objectives – To be able to</a:t>
            </a:r>
          </a:p>
          <a:p>
            <a:pPr lvl="1">
              <a:spcBef>
                <a:spcPts val="600"/>
              </a:spcBef>
              <a:spcAft>
                <a:spcPts val="600"/>
              </a:spcAft>
            </a:pPr>
            <a:r>
              <a:rPr lang="en-US" dirty="0">
                <a:effectLst/>
              </a:rPr>
              <a:t>Correctly tie the knots, bends, and hitches most often used on recreational vessels.</a:t>
            </a:r>
          </a:p>
          <a:p>
            <a:pPr lvl="1">
              <a:spcBef>
                <a:spcPts val="600"/>
              </a:spcBef>
            </a:pPr>
            <a:r>
              <a:rPr lang="en-US" dirty="0">
                <a:effectLst/>
              </a:rPr>
              <a:t>Coil a line for proper storage</a:t>
            </a:r>
          </a:p>
          <a:p>
            <a:pPr lvl="1"/>
            <a:endParaRPr lang="en-US" dirty="0">
              <a:effectLst/>
            </a:endParaRPr>
          </a:p>
          <a:p>
            <a:pPr lvl="3"/>
            <a:endParaRPr lang="en-US" dirty="0">
              <a:effectLst/>
            </a:endParaRPr>
          </a:p>
          <a:p>
            <a:pPr marL="457200" lvl="1" indent="0">
              <a:buNone/>
            </a:pPr>
            <a:endParaRPr lang="en-US" dirty="0"/>
          </a:p>
        </p:txBody>
      </p:sp>
      <p:sp>
        <p:nvSpPr>
          <p:cNvPr id="4" name="Slide Number Placeholder 3">
            <a:extLst>
              <a:ext uri="{FF2B5EF4-FFF2-40B4-BE49-F238E27FC236}">
                <a16:creationId xmlns:a16="http://schemas.microsoft.com/office/drawing/2014/main" id="{07926FB8-9AC4-4547-BD8E-D5624FCB461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25</a:t>
            </a:fld>
            <a:endParaRPr lang="en-US" altLang="en-US" dirty="0"/>
          </a:p>
        </p:txBody>
      </p:sp>
    </p:spTree>
    <p:extLst>
      <p:ext uri="{BB962C8B-B14F-4D97-AF65-F5344CB8AC3E}">
        <p14:creationId xmlns:p14="http://schemas.microsoft.com/office/powerpoint/2010/main" val="3692040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3912"/>
            <a:ext cx="9144000" cy="1470025"/>
          </a:xfrm>
        </p:spPr>
        <p:txBody>
          <a:bodyPr/>
          <a:lstStyle/>
          <a:p>
            <a:r>
              <a:rPr lang="en-US" sz="4800" b="1" dirty="0">
                <a:solidFill>
                  <a:srgbClr val="002060"/>
                </a:solidFill>
              </a:rPr>
              <a:t>Making the Most</a:t>
            </a:r>
            <a:br>
              <a:rPr lang="en-US" sz="4800" b="1" dirty="0">
                <a:solidFill>
                  <a:srgbClr val="002060"/>
                </a:solidFill>
              </a:rPr>
            </a:br>
            <a:r>
              <a:rPr lang="en-US" sz="4800" b="1" dirty="0">
                <a:solidFill>
                  <a:srgbClr val="002060"/>
                </a:solidFill>
              </a:rPr>
              <a:t>of</a:t>
            </a:r>
            <a:br>
              <a:rPr lang="en-US" sz="4800" b="1" dirty="0">
                <a:solidFill>
                  <a:srgbClr val="002060"/>
                </a:solidFill>
              </a:rPr>
            </a:br>
            <a:r>
              <a:rPr lang="en-US" sz="4800" b="1" dirty="0">
                <a:solidFill>
                  <a:srgbClr val="002060"/>
                </a:solidFill>
              </a:rPr>
              <a:t>Boat Handling</a:t>
            </a:r>
          </a:p>
        </p:txBody>
      </p:sp>
    </p:spTree>
    <p:extLst>
      <p:ext uri="{BB962C8B-B14F-4D97-AF65-F5344CB8AC3E}">
        <p14:creationId xmlns:p14="http://schemas.microsoft.com/office/powerpoint/2010/main" val="1329732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66355F-B8F5-47BB-82E8-F22A7F81831A}"/>
              </a:ext>
            </a:extLst>
          </p:cNvPr>
          <p:cNvSpPr>
            <a:spLocks noGrp="1"/>
          </p:cNvSpPr>
          <p:nvPr>
            <p:ph type="title"/>
          </p:nvPr>
        </p:nvSpPr>
        <p:spPr>
          <a:xfrm>
            <a:off x="685800" y="115230"/>
            <a:ext cx="7772400" cy="838200"/>
          </a:xfrm>
        </p:spPr>
        <p:txBody>
          <a:bodyPr/>
          <a:lstStyle/>
          <a:p>
            <a:r>
              <a:rPr lang="en-US" dirty="0"/>
              <a:t>Conduct the Full Course</a:t>
            </a:r>
          </a:p>
        </p:txBody>
      </p:sp>
      <p:sp>
        <p:nvSpPr>
          <p:cNvPr id="6" name="Content Placeholder 5">
            <a:extLst>
              <a:ext uri="{FF2B5EF4-FFF2-40B4-BE49-F238E27FC236}">
                <a16:creationId xmlns:a16="http://schemas.microsoft.com/office/drawing/2014/main" id="{7087911D-117F-49EC-A054-CCAC221FB86E}"/>
              </a:ext>
            </a:extLst>
          </p:cNvPr>
          <p:cNvSpPr>
            <a:spLocks noGrp="1"/>
          </p:cNvSpPr>
          <p:nvPr>
            <p:ph idx="1"/>
          </p:nvPr>
        </p:nvSpPr>
        <p:spPr>
          <a:xfrm>
            <a:off x="571500" y="953430"/>
            <a:ext cx="8226812" cy="5904570"/>
          </a:xfrm>
        </p:spPr>
        <p:txBody>
          <a:bodyPr/>
          <a:lstStyle/>
          <a:p>
            <a:pPr>
              <a:spcBef>
                <a:spcPts val="600"/>
              </a:spcBef>
            </a:pPr>
            <a:r>
              <a:rPr lang="en-US" dirty="0"/>
              <a:t>Use it to attract new members.</a:t>
            </a:r>
          </a:p>
          <a:p>
            <a:pPr>
              <a:spcBef>
                <a:spcPts val="600"/>
              </a:spcBef>
            </a:pPr>
            <a:r>
              <a:rPr lang="en-US" dirty="0"/>
              <a:t>Consider offering a discount if taken with signing up  in your squadron.</a:t>
            </a:r>
          </a:p>
          <a:p>
            <a:pPr>
              <a:spcBef>
                <a:spcPts val="600"/>
              </a:spcBef>
            </a:pPr>
            <a:r>
              <a:rPr lang="en-US" dirty="0"/>
              <a:t>Get new members to take it very soon after joining</a:t>
            </a:r>
          </a:p>
          <a:p>
            <a:pPr>
              <a:spcBef>
                <a:spcPts val="600"/>
              </a:spcBef>
            </a:pPr>
            <a:r>
              <a:rPr lang="en-US" dirty="0"/>
              <a:t>Offer on-the-water training as a follow-up to the course.</a:t>
            </a:r>
          </a:p>
          <a:p>
            <a:pPr lvl="1">
              <a:spcBef>
                <a:spcPts val="600"/>
              </a:spcBef>
            </a:pPr>
            <a:r>
              <a:rPr lang="en-US" dirty="0"/>
              <a:t>Find the teaching aid guide at: </a:t>
            </a:r>
            <a:r>
              <a:rPr lang="en-US" sz="2400" dirty="0">
                <a:solidFill>
                  <a:schemeClr val="accent2">
                    <a:lumMod val="75000"/>
                  </a:schemeClr>
                </a:solidFill>
                <a:hlinkClick r:id="rId3">
                  <a:extLst>
                    <a:ext uri="{A12FA001-AC4F-418D-AE19-62706E023703}">
                      <ahyp:hlinkClr xmlns:ahyp="http://schemas.microsoft.com/office/drawing/2018/hyperlinkcolor" val="tx"/>
                    </a:ext>
                  </a:extLst>
                </a:hlinkClick>
              </a:rPr>
              <a:t>https://www.usps.org/images/eddept/boc_files/Boat_Handling_OTW_Guide.pdf</a:t>
            </a:r>
            <a:endParaRPr lang="en-US" sz="2400" dirty="0">
              <a:solidFill>
                <a:schemeClr val="accent2">
                  <a:lumMod val="75000"/>
                </a:schemeClr>
              </a:solidFill>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3329578-11BD-42D0-89ED-8A0EB0189AB9}"/>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27</a:t>
            </a:fld>
            <a:endParaRPr lang="en-US" altLang="en-US" dirty="0"/>
          </a:p>
        </p:txBody>
      </p:sp>
    </p:spTree>
    <p:extLst>
      <p:ext uri="{BB962C8B-B14F-4D97-AF65-F5344CB8AC3E}">
        <p14:creationId xmlns:p14="http://schemas.microsoft.com/office/powerpoint/2010/main" val="109933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1801-9051-49E2-9F33-97FF1FD95EBD}"/>
              </a:ext>
            </a:extLst>
          </p:cNvPr>
          <p:cNvSpPr>
            <a:spLocks noGrp="1"/>
          </p:cNvSpPr>
          <p:nvPr>
            <p:ph type="title"/>
          </p:nvPr>
        </p:nvSpPr>
        <p:spPr/>
        <p:txBody>
          <a:bodyPr/>
          <a:lstStyle/>
          <a:p>
            <a:r>
              <a:rPr lang="en-US" dirty="0"/>
              <a:t>Conduct Seminars</a:t>
            </a:r>
          </a:p>
        </p:txBody>
      </p:sp>
      <p:sp>
        <p:nvSpPr>
          <p:cNvPr id="3" name="Content Placeholder 2">
            <a:extLst>
              <a:ext uri="{FF2B5EF4-FFF2-40B4-BE49-F238E27FC236}">
                <a16:creationId xmlns:a16="http://schemas.microsoft.com/office/drawing/2014/main" id="{4BAB0570-0BD5-4590-8C5A-CD41581F3CAE}"/>
              </a:ext>
            </a:extLst>
          </p:cNvPr>
          <p:cNvSpPr>
            <a:spLocks noGrp="1"/>
          </p:cNvSpPr>
          <p:nvPr>
            <p:ph idx="1"/>
          </p:nvPr>
        </p:nvSpPr>
        <p:spPr>
          <a:xfrm>
            <a:off x="685800" y="1439694"/>
            <a:ext cx="8001000" cy="4427706"/>
          </a:xfrm>
        </p:spPr>
        <p:txBody>
          <a:bodyPr/>
          <a:lstStyle/>
          <a:p>
            <a:pPr>
              <a:spcBef>
                <a:spcPts val="600"/>
              </a:spcBef>
            </a:pPr>
            <a:r>
              <a:rPr lang="en-US" dirty="0"/>
              <a:t>Open your Boat Handling Course to students who are looking for specific skills.</a:t>
            </a:r>
          </a:p>
          <a:p>
            <a:pPr>
              <a:spcBef>
                <a:spcPts val="600"/>
              </a:spcBef>
            </a:pPr>
            <a:r>
              <a:rPr lang="en-US" dirty="0"/>
              <a:t>Offer a discount if students take more than one seminar.</a:t>
            </a:r>
          </a:p>
          <a:p>
            <a:pPr>
              <a:spcBef>
                <a:spcPts val="600"/>
              </a:spcBef>
            </a:pPr>
            <a:r>
              <a:rPr lang="en-US" dirty="0"/>
              <a:t>Promote the Boat Handling Seminars at community events like Boat Shows, etc.</a:t>
            </a:r>
          </a:p>
          <a:p>
            <a:endParaRPr lang="en-US" dirty="0"/>
          </a:p>
        </p:txBody>
      </p:sp>
      <p:sp>
        <p:nvSpPr>
          <p:cNvPr id="4" name="Slide Number Placeholder 3">
            <a:extLst>
              <a:ext uri="{FF2B5EF4-FFF2-40B4-BE49-F238E27FC236}">
                <a16:creationId xmlns:a16="http://schemas.microsoft.com/office/drawing/2014/main" id="{102023A9-A816-4026-98D8-3BB75B4BB36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28</a:t>
            </a:fld>
            <a:endParaRPr lang="en-US" altLang="en-US" dirty="0"/>
          </a:p>
        </p:txBody>
      </p:sp>
    </p:spTree>
    <p:extLst>
      <p:ext uri="{BB962C8B-B14F-4D97-AF65-F5344CB8AC3E}">
        <p14:creationId xmlns:p14="http://schemas.microsoft.com/office/powerpoint/2010/main" val="3903768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E207-331E-40DC-9868-168B0DFDDA0C}"/>
              </a:ext>
            </a:extLst>
          </p:cNvPr>
          <p:cNvSpPr>
            <a:spLocks noGrp="1"/>
          </p:cNvSpPr>
          <p:nvPr>
            <p:ph type="title"/>
          </p:nvPr>
        </p:nvSpPr>
        <p:spPr/>
        <p:txBody>
          <a:bodyPr/>
          <a:lstStyle/>
          <a:p>
            <a:r>
              <a:rPr lang="en-US" dirty="0"/>
              <a:t>Provide Feedback</a:t>
            </a:r>
          </a:p>
        </p:txBody>
      </p:sp>
      <p:sp>
        <p:nvSpPr>
          <p:cNvPr id="3" name="Content Placeholder 2">
            <a:extLst>
              <a:ext uri="{FF2B5EF4-FFF2-40B4-BE49-F238E27FC236}">
                <a16:creationId xmlns:a16="http://schemas.microsoft.com/office/drawing/2014/main" id="{359A1C2C-8685-4BC7-9D74-6D820C13DF4D}"/>
              </a:ext>
            </a:extLst>
          </p:cNvPr>
          <p:cNvSpPr>
            <a:spLocks noGrp="1"/>
          </p:cNvSpPr>
          <p:nvPr>
            <p:ph idx="1"/>
          </p:nvPr>
        </p:nvSpPr>
        <p:spPr>
          <a:xfrm>
            <a:off x="685800" y="1439694"/>
            <a:ext cx="8001000" cy="4427706"/>
          </a:xfrm>
        </p:spPr>
        <p:txBody>
          <a:bodyPr/>
          <a:lstStyle/>
          <a:p>
            <a:pPr>
              <a:spcBef>
                <a:spcPts val="600"/>
              </a:spcBef>
            </a:pPr>
            <a:r>
              <a:rPr lang="en-US" dirty="0"/>
              <a:t>Make sure that your instructors know that they can make suggestions for improvement.</a:t>
            </a:r>
          </a:p>
          <a:p>
            <a:pPr>
              <a:spcBef>
                <a:spcPts val="600"/>
              </a:spcBef>
            </a:pPr>
            <a:r>
              <a:rPr lang="en-US" dirty="0"/>
              <a:t>Ask your students how the course could meet their learning needs better.</a:t>
            </a:r>
          </a:p>
          <a:p>
            <a:pPr>
              <a:spcBef>
                <a:spcPts val="600"/>
              </a:spcBef>
            </a:pPr>
            <a:r>
              <a:rPr lang="en-US" dirty="0"/>
              <a:t>If your instructors have good teaching and learning aids, submit them to the Boat Handling Committee.</a:t>
            </a:r>
          </a:p>
        </p:txBody>
      </p:sp>
      <p:sp>
        <p:nvSpPr>
          <p:cNvPr id="4" name="Slide Number Placeholder 3">
            <a:extLst>
              <a:ext uri="{FF2B5EF4-FFF2-40B4-BE49-F238E27FC236}">
                <a16:creationId xmlns:a16="http://schemas.microsoft.com/office/drawing/2014/main" id="{804B9F21-D01F-451C-AE1A-C3B3863D086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29</a:t>
            </a:fld>
            <a:endParaRPr lang="en-US" altLang="en-US" dirty="0"/>
          </a:p>
        </p:txBody>
      </p:sp>
    </p:spTree>
    <p:extLst>
      <p:ext uri="{BB962C8B-B14F-4D97-AF65-F5344CB8AC3E}">
        <p14:creationId xmlns:p14="http://schemas.microsoft.com/office/powerpoint/2010/main" val="265123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3912"/>
            <a:ext cx="9144000" cy="1470025"/>
          </a:xfrm>
        </p:spPr>
        <p:txBody>
          <a:bodyPr/>
          <a:lstStyle/>
          <a:p>
            <a:r>
              <a:rPr lang="en-US" sz="4800" b="1" dirty="0">
                <a:solidFill>
                  <a:srgbClr val="002060"/>
                </a:solidFill>
              </a:rPr>
              <a:t>What’s New</a:t>
            </a:r>
          </a:p>
        </p:txBody>
      </p:sp>
    </p:spTree>
    <p:extLst>
      <p:ext uri="{BB962C8B-B14F-4D97-AF65-F5344CB8AC3E}">
        <p14:creationId xmlns:p14="http://schemas.microsoft.com/office/powerpoint/2010/main" val="28982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AF54-7B36-4EA6-856B-8077F4694385}"/>
              </a:ext>
            </a:extLst>
          </p:cNvPr>
          <p:cNvSpPr>
            <a:spLocks noGrp="1"/>
          </p:cNvSpPr>
          <p:nvPr>
            <p:ph type="title"/>
          </p:nvPr>
        </p:nvSpPr>
        <p:spPr/>
        <p:txBody>
          <a:bodyPr/>
          <a:lstStyle/>
          <a:p>
            <a:r>
              <a:rPr lang="en-US" dirty="0"/>
              <a:t>It’s All Up To You Now</a:t>
            </a:r>
          </a:p>
        </p:txBody>
      </p:sp>
      <p:sp>
        <p:nvSpPr>
          <p:cNvPr id="3" name="Content Placeholder 2">
            <a:extLst>
              <a:ext uri="{FF2B5EF4-FFF2-40B4-BE49-F238E27FC236}">
                <a16:creationId xmlns:a16="http://schemas.microsoft.com/office/drawing/2014/main" id="{E98433F4-061C-4A2E-94FE-4BF0CABB3757}"/>
              </a:ext>
            </a:extLst>
          </p:cNvPr>
          <p:cNvSpPr>
            <a:spLocks noGrp="1"/>
          </p:cNvSpPr>
          <p:nvPr>
            <p:ph idx="1"/>
          </p:nvPr>
        </p:nvSpPr>
        <p:spPr/>
        <p:txBody>
          <a:bodyPr/>
          <a:lstStyle/>
          <a:p>
            <a:pPr>
              <a:spcBef>
                <a:spcPts val="600"/>
              </a:spcBef>
            </a:pPr>
            <a:r>
              <a:rPr lang="en-US" dirty="0"/>
              <a:t>We hope you find the course materials valuable</a:t>
            </a:r>
          </a:p>
          <a:p>
            <a:pPr>
              <a:spcBef>
                <a:spcPts val="600"/>
              </a:spcBef>
            </a:pPr>
            <a:r>
              <a:rPr lang="en-US" dirty="0"/>
              <a:t>We can have the best materials but if we don’t have dedicated instructors to use them and engage students, learning will probably not happen.</a:t>
            </a:r>
          </a:p>
          <a:p>
            <a:pPr>
              <a:spcBef>
                <a:spcPts val="600"/>
              </a:spcBef>
            </a:pPr>
            <a:r>
              <a:rPr lang="en-US" dirty="0"/>
              <a:t>Get out there and just do it.</a:t>
            </a:r>
          </a:p>
        </p:txBody>
      </p:sp>
      <p:sp>
        <p:nvSpPr>
          <p:cNvPr id="4" name="Slide Number Placeholder 3">
            <a:extLst>
              <a:ext uri="{FF2B5EF4-FFF2-40B4-BE49-F238E27FC236}">
                <a16:creationId xmlns:a16="http://schemas.microsoft.com/office/drawing/2014/main" id="{F9CF0582-49AC-4360-BDFF-F27B4A4470BB}"/>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30</a:t>
            </a:fld>
            <a:endParaRPr lang="en-US" altLang="en-US" dirty="0"/>
          </a:p>
        </p:txBody>
      </p:sp>
    </p:spTree>
    <p:extLst>
      <p:ext uri="{BB962C8B-B14F-4D97-AF65-F5344CB8AC3E}">
        <p14:creationId xmlns:p14="http://schemas.microsoft.com/office/powerpoint/2010/main" val="318954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CF93B-66BE-43D7-AAC8-301DC337D057}"/>
              </a:ext>
            </a:extLst>
          </p:cNvPr>
          <p:cNvSpPr>
            <a:spLocks noGrp="1"/>
          </p:cNvSpPr>
          <p:nvPr>
            <p:ph type="title"/>
          </p:nvPr>
        </p:nvSpPr>
        <p:spPr/>
        <p:txBody>
          <a:bodyPr/>
          <a:lstStyle/>
          <a:p>
            <a:r>
              <a:rPr lang="en-US" sz="4400" dirty="0"/>
              <a:t>What’s New?</a:t>
            </a:r>
          </a:p>
        </p:txBody>
      </p:sp>
      <p:sp>
        <p:nvSpPr>
          <p:cNvPr id="6" name="Content Placeholder 5">
            <a:extLst>
              <a:ext uri="{FF2B5EF4-FFF2-40B4-BE49-F238E27FC236}">
                <a16:creationId xmlns:a16="http://schemas.microsoft.com/office/drawing/2014/main" id="{046F7554-3956-4FDA-92DB-20EBE2B38C3B}"/>
              </a:ext>
            </a:extLst>
          </p:cNvPr>
          <p:cNvSpPr>
            <a:spLocks noGrp="1"/>
          </p:cNvSpPr>
          <p:nvPr>
            <p:ph idx="1"/>
          </p:nvPr>
        </p:nvSpPr>
        <p:spPr>
          <a:xfrm>
            <a:off x="685800" y="1371600"/>
            <a:ext cx="8001000" cy="5010150"/>
          </a:xfrm>
        </p:spPr>
        <p:txBody>
          <a:bodyPr/>
          <a:lstStyle/>
          <a:p>
            <a:r>
              <a:rPr lang="en-US" sz="2800" dirty="0"/>
              <a:t>Better content for today’s recreational boater</a:t>
            </a:r>
          </a:p>
          <a:p>
            <a:pPr lvl="1"/>
            <a:r>
              <a:rPr lang="en-US" sz="2400" dirty="0"/>
              <a:t>Builds on ABC, eliminates redundant material</a:t>
            </a:r>
            <a:endParaRPr lang="en-US" dirty="0"/>
          </a:p>
          <a:p>
            <a:pPr lvl="1"/>
            <a:r>
              <a:rPr lang="en-US" sz="2400" dirty="0"/>
              <a:t>Need-to-know knowledge</a:t>
            </a:r>
          </a:p>
          <a:p>
            <a:pPr lvl="1">
              <a:spcAft>
                <a:spcPts val="1200"/>
              </a:spcAft>
            </a:pPr>
            <a:r>
              <a:rPr lang="en-US" sz="2400" dirty="0"/>
              <a:t>Essential skills – what, how, when to use them</a:t>
            </a:r>
          </a:p>
          <a:p>
            <a:r>
              <a:rPr lang="en-US" sz="2800" dirty="0"/>
              <a:t>Better instructor materials</a:t>
            </a:r>
          </a:p>
          <a:p>
            <a:pPr lvl="1"/>
            <a:r>
              <a:rPr lang="en-US" sz="2400" dirty="0"/>
              <a:t>Better visuals and media </a:t>
            </a:r>
          </a:p>
          <a:p>
            <a:pPr lvl="1">
              <a:spcAft>
                <a:spcPts val="0"/>
              </a:spcAft>
            </a:pPr>
            <a:r>
              <a:rPr lang="en-US" sz="2400" dirty="0"/>
              <a:t>Designed to support more flexible delivery</a:t>
            </a:r>
          </a:p>
          <a:p>
            <a:pPr lvl="1">
              <a:spcAft>
                <a:spcPts val="1200"/>
              </a:spcAft>
            </a:pPr>
            <a:r>
              <a:rPr lang="en-US" sz="2400" dirty="0"/>
              <a:t>Instructor support aligns with best practice</a:t>
            </a:r>
          </a:p>
          <a:p>
            <a:r>
              <a:rPr lang="en-US" sz="2800" dirty="0"/>
              <a:t>Better alignment with on-the-water training</a:t>
            </a:r>
          </a:p>
          <a:p>
            <a:pPr lvl="1"/>
            <a:endParaRPr lang="en-US" sz="2400" dirty="0"/>
          </a:p>
        </p:txBody>
      </p:sp>
      <p:sp>
        <p:nvSpPr>
          <p:cNvPr id="4" name="Slide Number Placeholder 3">
            <a:extLst>
              <a:ext uri="{FF2B5EF4-FFF2-40B4-BE49-F238E27FC236}">
                <a16:creationId xmlns:a16="http://schemas.microsoft.com/office/drawing/2014/main" id="{49C3950C-980C-457C-9600-B6550C3889FC}"/>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4</a:t>
            </a:fld>
            <a:endParaRPr lang="en-US" altLang="en-US" dirty="0"/>
          </a:p>
        </p:txBody>
      </p:sp>
    </p:spTree>
    <p:extLst>
      <p:ext uri="{BB962C8B-B14F-4D97-AF65-F5344CB8AC3E}">
        <p14:creationId xmlns:p14="http://schemas.microsoft.com/office/powerpoint/2010/main" val="104878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8CA9-8B57-4778-821A-22D0B1CFA5D7}"/>
              </a:ext>
            </a:extLst>
          </p:cNvPr>
          <p:cNvSpPr>
            <a:spLocks noGrp="1"/>
          </p:cNvSpPr>
          <p:nvPr>
            <p:ph type="title"/>
          </p:nvPr>
        </p:nvSpPr>
        <p:spPr>
          <a:xfrm>
            <a:off x="995916" y="123825"/>
            <a:ext cx="7402032" cy="685800"/>
          </a:xfrm>
        </p:spPr>
        <p:txBody>
          <a:bodyPr/>
          <a:lstStyle/>
          <a:p>
            <a:r>
              <a:rPr lang="en-US" sz="4400" dirty="0"/>
              <a:t>New, Improved Features</a:t>
            </a:r>
          </a:p>
        </p:txBody>
      </p:sp>
      <p:sp>
        <p:nvSpPr>
          <p:cNvPr id="3" name="Content Placeholder 2">
            <a:extLst>
              <a:ext uri="{FF2B5EF4-FFF2-40B4-BE49-F238E27FC236}">
                <a16:creationId xmlns:a16="http://schemas.microsoft.com/office/drawing/2014/main" id="{70D6A1B0-62A5-4A1C-9E0A-99E9EB34318F}"/>
              </a:ext>
            </a:extLst>
          </p:cNvPr>
          <p:cNvSpPr>
            <a:spLocks noGrp="1"/>
          </p:cNvSpPr>
          <p:nvPr>
            <p:ph idx="1"/>
          </p:nvPr>
        </p:nvSpPr>
        <p:spPr>
          <a:xfrm>
            <a:off x="696432" y="1066800"/>
            <a:ext cx="8001000" cy="4114800"/>
          </a:xfrm>
        </p:spPr>
        <p:txBody>
          <a:bodyPr/>
          <a:lstStyle/>
          <a:p>
            <a:pPr>
              <a:spcAft>
                <a:spcPts val="1200"/>
              </a:spcAft>
            </a:pPr>
            <a:r>
              <a:rPr lang="en-US" sz="2800" dirty="0"/>
              <a:t>Duplicative material removed</a:t>
            </a:r>
          </a:p>
          <a:p>
            <a:pPr>
              <a:spcAft>
                <a:spcPts val="1200"/>
              </a:spcAft>
            </a:pPr>
            <a:r>
              <a:rPr lang="en-US" sz="2800" dirty="0"/>
              <a:t>Need-to-know information updated, expanded</a:t>
            </a:r>
          </a:p>
          <a:p>
            <a:pPr>
              <a:spcAft>
                <a:spcPts val="1200"/>
              </a:spcAft>
            </a:pPr>
            <a:r>
              <a:rPr lang="en-US" sz="2800" dirty="0"/>
              <a:t>Slides have been rebranded with the America’s Boating Club logos and standard look and feel.</a:t>
            </a:r>
          </a:p>
          <a:p>
            <a:r>
              <a:rPr lang="en-US" sz="2800" dirty="0"/>
              <a:t>New delivery tools added</a:t>
            </a:r>
          </a:p>
          <a:p>
            <a:pPr lvl="1"/>
            <a:r>
              <a:rPr lang="en-US" sz="2400" dirty="0"/>
              <a:t>Upgraded graphics</a:t>
            </a:r>
          </a:p>
          <a:p>
            <a:pPr lvl="1"/>
            <a:r>
              <a:rPr lang="en-US" sz="2400" dirty="0"/>
              <a:t>Embedded videos, usable without internet</a:t>
            </a:r>
          </a:p>
          <a:p>
            <a:pPr lvl="1"/>
            <a:r>
              <a:rPr lang="en-US" sz="2400" dirty="0"/>
              <a:t>Updated photos</a:t>
            </a:r>
          </a:p>
          <a:p>
            <a:pPr lvl="1"/>
            <a:r>
              <a:rPr lang="en-US" sz="2400" dirty="0"/>
              <a:t>New animations</a:t>
            </a:r>
          </a:p>
          <a:p>
            <a:pPr lvl="1"/>
            <a:endParaRPr lang="en-US" sz="2400" dirty="0"/>
          </a:p>
          <a:p>
            <a:pPr lvl="1"/>
            <a:endParaRPr lang="en-US" sz="2400" dirty="0"/>
          </a:p>
          <a:p>
            <a:pPr lvl="1"/>
            <a:endParaRPr lang="en-US" sz="2400" dirty="0"/>
          </a:p>
          <a:p>
            <a:endParaRPr lang="en-US" sz="2800" dirty="0"/>
          </a:p>
          <a:p>
            <a:endParaRPr lang="en-US" sz="2800" dirty="0"/>
          </a:p>
        </p:txBody>
      </p:sp>
      <p:sp>
        <p:nvSpPr>
          <p:cNvPr id="4" name="Slide Number Placeholder 3">
            <a:extLst>
              <a:ext uri="{FF2B5EF4-FFF2-40B4-BE49-F238E27FC236}">
                <a16:creationId xmlns:a16="http://schemas.microsoft.com/office/drawing/2014/main" id="{EA314C0B-8B94-4704-9E41-FB3FD033238D}"/>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5</a:t>
            </a:fld>
            <a:endParaRPr lang="en-US" altLang="en-US" dirty="0"/>
          </a:p>
        </p:txBody>
      </p:sp>
    </p:spTree>
    <p:extLst>
      <p:ext uri="{BB962C8B-B14F-4D97-AF65-F5344CB8AC3E}">
        <p14:creationId xmlns:p14="http://schemas.microsoft.com/office/powerpoint/2010/main" val="259885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B919-A169-4DAA-B172-95021D72C06F}"/>
              </a:ext>
            </a:extLst>
          </p:cNvPr>
          <p:cNvSpPr>
            <a:spLocks noGrp="1"/>
          </p:cNvSpPr>
          <p:nvPr>
            <p:ph type="title"/>
          </p:nvPr>
        </p:nvSpPr>
        <p:spPr>
          <a:xfrm>
            <a:off x="685800" y="91643"/>
            <a:ext cx="7772400" cy="838200"/>
          </a:xfrm>
        </p:spPr>
        <p:txBody>
          <a:bodyPr/>
          <a:lstStyle/>
          <a:p>
            <a:r>
              <a:rPr lang="en-US" sz="4400" dirty="0"/>
              <a:t>Better Student Materials</a:t>
            </a:r>
          </a:p>
        </p:txBody>
      </p:sp>
      <p:sp>
        <p:nvSpPr>
          <p:cNvPr id="3" name="Content Placeholder 2">
            <a:extLst>
              <a:ext uri="{FF2B5EF4-FFF2-40B4-BE49-F238E27FC236}">
                <a16:creationId xmlns:a16="http://schemas.microsoft.com/office/drawing/2014/main" id="{1D111D7E-C37A-429E-95BD-DD2BF8F7E9B0}"/>
              </a:ext>
            </a:extLst>
          </p:cNvPr>
          <p:cNvSpPr>
            <a:spLocks noGrp="1"/>
          </p:cNvSpPr>
          <p:nvPr>
            <p:ph idx="1"/>
          </p:nvPr>
        </p:nvSpPr>
        <p:spPr>
          <a:xfrm>
            <a:off x="685800" y="929842"/>
            <a:ext cx="8001000" cy="5050827"/>
          </a:xfrm>
        </p:spPr>
        <p:txBody>
          <a:bodyPr/>
          <a:lstStyle/>
          <a:p>
            <a:r>
              <a:rPr lang="en-US" dirty="0"/>
              <a:t>Student materials</a:t>
            </a:r>
          </a:p>
          <a:p>
            <a:pPr lvl="1">
              <a:spcBef>
                <a:spcPts val="0"/>
              </a:spcBef>
            </a:pPr>
            <a:r>
              <a:rPr lang="en-US" dirty="0"/>
              <a:t>New eBook student guide with six parts</a:t>
            </a:r>
          </a:p>
          <a:p>
            <a:pPr lvl="2">
              <a:spcBef>
                <a:spcPts val="0"/>
              </a:spcBef>
            </a:pPr>
            <a:r>
              <a:rPr lang="en-US" dirty="0"/>
              <a:t>Clear learning objectives</a:t>
            </a:r>
          </a:p>
          <a:p>
            <a:pPr lvl="2">
              <a:spcBef>
                <a:spcPts val="0"/>
              </a:spcBef>
            </a:pPr>
            <a:r>
              <a:rPr lang="en-US" dirty="0"/>
              <a:t>Most important content first in each topic</a:t>
            </a:r>
          </a:p>
          <a:p>
            <a:pPr lvl="2">
              <a:spcBef>
                <a:spcPts val="0"/>
              </a:spcBef>
            </a:pPr>
            <a:r>
              <a:rPr lang="en-US" dirty="0"/>
              <a:t>Clear how-to guidance on need-to-know skills</a:t>
            </a:r>
          </a:p>
          <a:p>
            <a:pPr lvl="2">
              <a:spcBef>
                <a:spcPts val="0"/>
              </a:spcBef>
              <a:spcAft>
                <a:spcPts val="1200"/>
              </a:spcAft>
            </a:pPr>
            <a:r>
              <a:rPr lang="en-US" dirty="0"/>
              <a:t>Student guides include terms from our Nautical Glossary</a:t>
            </a:r>
          </a:p>
          <a:p>
            <a:pPr lvl="1"/>
            <a:r>
              <a:rPr lang="en-US" dirty="0"/>
              <a:t>Rules of the Road Student Guide supplements the USCG Navigation Rules and Regulations Handbook</a:t>
            </a:r>
            <a:endParaRPr lang="en-US" sz="3200" dirty="0"/>
          </a:p>
        </p:txBody>
      </p:sp>
      <p:sp>
        <p:nvSpPr>
          <p:cNvPr id="4" name="Slide Number Placeholder 3">
            <a:extLst>
              <a:ext uri="{FF2B5EF4-FFF2-40B4-BE49-F238E27FC236}">
                <a16:creationId xmlns:a16="http://schemas.microsoft.com/office/drawing/2014/main" id="{F507E03F-A37A-4734-AE10-CDFA77C6564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6</a:t>
            </a:fld>
            <a:endParaRPr lang="en-US" altLang="en-US" dirty="0"/>
          </a:p>
        </p:txBody>
      </p:sp>
    </p:spTree>
    <p:extLst>
      <p:ext uri="{BB962C8B-B14F-4D97-AF65-F5344CB8AC3E}">
        <p14:creationId xmlns:p14="http://schemas.microsoft.com/office/powerpoint/2010/main" val="266900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B919-A169-4DAA-B172-95021D72C06F}"/>
              </a:ext>
            </a:extLst>
          </p:cNvPr>
          <p:cNvSpPr>
            <a:spLocks noGrp="1"/>
          </p:cNvSpPr>
          <p:nvPr>
            <p:ph type="title"/>
          </p:nvPr>
        </p:nvSpPr>
        <p:spPr>
          <a:xfrm>
            <a:off x="685800" y="130629"/>
            <a:ext cx="7772400" cy="838200"/>
          </a:xfrm>
        </p:spPr>
        <p:txBody>
          <a:bodyPr/>
          <a:lstStyle/>
          <a:p>
            <a:r>
              <a:rPr lang="en-US" sz="4400" dirty="0"/>
              <a:t>Better Instructor Materials</a:t>
            </a:r>
          </a:p>
        </p:txBody>
      </p:sp>
      <p:sp>
        <p:nvSpPr>
          <p:cNvPr id="3" name="Content Placeholder 2">
            <a:extLst>
              <a:ext uri="{FF2B5EF4-FFF2-40B4-BE49-F238E27FC236}">
                <a16:creationId xmlns:a16="http://schemas.microsoft.com/office/drawing/2014/main" id="{1D111D7E-C37A-429E-95BD-DD2BF8F7E9B0}"/>
              </a:ext>
            </a:extLst>
          </p:cNvPr>
          <p:cNvSpPr>
            <a:spLocks noGrp="1"/>
          </p:cNvSpPr>
          <p:nvPr>
            <p:ph idx="1"/>
          </p:nvPr>
        </p:nvSpPr>
        <p:spPr>
          <a:xfrm>
            <a:off x="685800" y="1060471"/>
            <a:ext cx="8001000" cy="4114800"/>
          </a:xfrm>
        </p:spPr>
        <p:txBody>
          <a:bodyPr/>
          <a:lstStyle/>
          <a:p>
            <a:pPr>
              <a:spcBef>
                <a:spcPts val="600"/>
              </a:spcBef>
            </a:pPr>
            <a:r>
              <a:rPr lang="en-US" dirty="0"/>
              <a:t>Six new PowerPoint presentations </a:t>
            </a:r>
          </a:p>
          <a:p>
            <a:pPr lvl="1">
              <a:spcBef>
                <a:spcPts val="600"/>
              </a:spcBef>
            </a:pPr>
            <a:r>
              <a:rPr lang="en-US" dirty="0"/>
              <a:t>Clear learning objectives</a:t>
            </a:r>
          </a:p>
          <a:p>
            <a:pPr lvl="1">
              <a:spcBef>
                <a:spcPts val="600"/>
              </a:spcBef>
            </a:pPr>
            <a:r>
              <a:rPr lang="en-US" dirty="0"/>
              <a:t>Clear guidance on boat handling skills </a:t>
            </a:r>
          </a:p>
          <a:p>
            <a:pPr lvl="1">
              <a:spcBef>
                <a:spcPts val="600"/>
              </a:spcBef>
            </a:pPr>
            <a:r>
              <a:rPr lang="en-US" dirty="0"/>
              <a:t>Great visuals make the course come alive</a:t>
            </a:r>
          </a:p>
          <a:p>
            <a:pPr lvl="2">
              <a:spcBef>
                <a:spcPts val="600"/>
              </a:spcBef>
            </a:pPr>
            <a:r>
              <a:rPr lang="en-US" dirty="0"/>
              <a:t>Videos, animations, new graphics</a:t>
            </a:r>
          </a:p>
          <a:p>
            <a:pPr marL="914400" lvl="2" indent="0">
              <a:spcBef>
                <a:spcPts val="600"/>
              </a:spcBef>
              <a:buNone/>
            </a:pPr>
            <a:endParaRPr lang="en-US" sz="1200" dirty="0"/>
          </a:p>
          <a:p>
            <a:pPr>
              <a:spcBef>
                <a:spcPts val="600"/>
              </a:spcBef>
            </a:pPr>
            <a:r>
              <a:rPr lang="en-US" dirty="0"/>
              <a:t>Instructor support</a:t>
            </a:r>
          </a:p>
          <a:p>
            <a:pPr lvl="1">
              <a:spcBef>
                <a:spcPts val="600"/>
              </a:spcBef>
            </a:pPr>
            <a:r>
              <a:rPr lang="en-US" dirty="0"/>
              <a:t>Better review questions</a:t>
            </a:r>
          </a:p>
          <a:p>
            <a:pPr lvl="1">
              <a:spcBef>
                <a:spcPts val="600"/>
              </a:spcBef>
            </a:pPr>
            <a:r>
              <a:rPr lang="en-US" dirty="0"/>
              <a:t>Instructor guide</a:t>
            </a:r>
          </a:p>
          <a:p>
            <a:pPr lvl="1">
              <a:spcBef>
                <a:spcPts val="600"/>
              </a:spcBef>
            </a:pPr>
            <a:r>
              <a:rPr lang="en-US" dirty="0"/>
              <a:t>Single downloadable Instructor Kit</a:t>
            </a:r>
          </a:p>
        </p:txBody>
      </p:sp>
      <p:sp>
        <p:nvSpPr>
          <p:cNvPr id="4" name="Slide Number Placeholder 3">
            <a:extLst>
              <a:ext uri="{FF2B5EF4-FFF2-40B4-BE49-F238E27FC236}">
                <a16:creationId xmlns:a16="http://schemas.microsoft.com/office/drawing/2014/main" id="{F507E03F-A37A-4734-AE10-CDFA77C65640}"/>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7</a:t>
            </a:fld>
            <a:endParaRPr lang="en-US" altLang="en-US" dirty="0"/>
          </a:p>
        </p:txBody>
      </p:sp>
    </p:spTree>
    <p:extLst>
      <p:ext uri="{BB962C8B-B14F-4D97-AF65-F5344CB8AC3E}">
        <p14:creationId xmlns:p14="http://schemas.microsoft.com/office/powerpoint/2010/main" val="124119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B5D90-F4DF-4FCA-B6E5-CED5DE806108}"/>
              </a:ext>
            </a:extLst>
          </p:cNvPr>
          <p:cNvSpPr>
            <a:spLocks noGrp="1"/>
          </p:cNvSpPr>
          <p:nvPr>
            <p:ph type="title"/>
          </p:nvPr>
        </p:nvSpPr>
        <p:spPr/>
        <p:txBody>
          <a:bodyPr/>
          <a:lstStyle/>
          <a:p>
            <a:r>
              <a:rPr lang="en-US" dirty="0"/>
              <a:t>Instructor Guide</a:t>
            </a:r>
          </a:p>
        </p:txBody>
      </p:sp>
      <p:sp>
        <p:nvSpPr>
          <p:cNvPr id="4" name="Content Placeholder 3">
            <a:extLst>
              <a:ext uri="{FF2B5EF4-FFF2-40B4-BE49-F238E27FC236}">
                <a16:creationId xmlns:a16="http://schemas.microsoft.com/office/drawing/2014/main" id="{E048F194-9D0A-4D88-850A-D0887566D961}"/>
              </a:ext>
            </a:extLst>
          </p:cNvPr>
          <p:cNvSpPr>
            <a:spLocks noGrp="1"/>
          </p:cNvSpPr>
          <p:nvPr>
            <p:ph idx="1"/>
          </p:nvPr>
        </p:nvSpPr>
        <p:spPr>
          <a:xfrm>
            <a:off x="457200" y="1071562"/>
            <a:ext cx="8430768" cy="4714875"/>
          </a:xfrm>
        </p:spPr>
        <p:txBody>
          <a:bodyPr/>
          <a:lstStyle/>
          <a:p>
            <a:pPr>
              <a:spcAft>
                <a:spcPts val="600"/>
              </a:spcAft>
            </a:pPr>
            <a:r>
              <a:rPr lang="en-US" dirty="0"/>
              <a:t>Instructor guides provide additional information for the instructor: </a:t>
            </a:r>
          </a:p>
          <a:p>
            <a:pPr lvl="1">
              <a:spcAft>
                <a:spcPts val="600"/>
              </a:spcAft>
            </a:pPr>
            <a:r>
              <a:rPr lang="en-US" dirty="0"/>
              <a:t>Learning objectives that detail what the student will learn upon completion of the seminar</a:t>
            </a:r>
          </a:p>
          <a:p>
            <a:pPr lvl="1">
              <a:spcAft>
                <a:spcPts val="600"/>
              </a:spcAft>
            </a:pPr>
            <a:r>
              <a:rPr lang="en-US" dirty="0"/>
              <a:t>Hints on how to get the most out of the PowerPoint</a:t>
            </a:r>
          </a:p>
          <a:p>
            <a:pPr lvl="1">
              <a:spcAft>
                <a:spcPts val="600"/>
              </a:spcAft>
            </a:pPr>
            <a:r>
              <a:rPr lang="en-US" dirty="0"/>
              <a:t>Suggestions for student exercises</a:t>
            </a:r>
          </a:p>
          <a:p>
            <a:pPr lvl="1"/>
            <a:r>
              <a:rPr lang="en-US" dirty="0"/>
              <a:t>Seminar-specific information</a:t>
            </a:r>
          </a:p>
          <a:p>
            <a:pPr lvl="1"/>
            <a:endParaRPr lang="en-US" dirty="0"/>
          </a:p>
          <a:p>
            <a:pPr lvl="1"/>
            <a:endParaRPr lang="en-US" dirty="0"/>
          </a:p>
        </p:txBody>
      </p:sp>
      <p:sp>
        <p:nvSpPr>
          <p:cNvPr id="2" name="Slide Number Placeholder 1">
            <a:extLst>
              <a:ext uri="{FF2B5EF4-FFF2-40B4-BE49-F238E27FC236}">
                <a16:creationId xmlns:a16="http://schemas.microsoft.com/office/drawing/2014/main" id="{8F492A39-4926-453A-A12A-20131D4949FF}"/>
              </a:ext>
            </a:extLst>
          </p:cNvPr>
          <p:cNvSpPr>
            <a:spLocks noGrp="1"/>
          </p:cNvSpPr>
          <p:nvPr>
            <p:ph type="sldNum" sz="quarter" idx="12"/>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defRPr sz="1500" b="0" kern="1200">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C93A06A-11CD-7242-9633-28902DF39E1B}" type="slidenum">
              <a:rPr lang="en-US" altLang="en-US" smtClean="0"/>
              <a:pPr>
                <a:defRPr/>
              </a:pPr>
              <a:t>8</a:t>
            </a:fld>
            <a:endParaRPr lang="en-US" altLang="en-US" dirty="0"/>
          </a:p>
        </p:txBody>
      </p:sp>
    </p:spTree>
    <p:extLst>
      <p:ext uri="{BB962C8B-B14F-4D97-AF65-F5344CB8AC3E}">
        <p14:creationId xmlns:p14="http://schemas.microsoft.com/office/powerpoint/2010/main" val="181965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3912"/>
            <a:ext cx="9144000" cy="1470025"/>
          </a:xfrm>
        </p:spPr>
        <p:txBody>
          <a:bodyPr/>
          <a:lstStyle/>
          <a:p>
            <a:r>
              <a:rPr lang="en-US" sz="4800" b="1" dirty="0">
                <a:solidFill>
                  <a:srgbClr val="002060"/>
                </a:solidFill>
              </a:rPr>
              <a:t>Basic Principles</a:t>
            </a:r>
            <a:br>
              <a:rPr lang="en-US" sz="4800" b="1" dirty="0">
                <a:solidFill>
                  <a:srgbClr val="002060"/>
                </a:solidFill>
              </a:rPr>
            </a:br>
            <a:r>
              <a:rPr lang="en-US" sz="4800" b="1" dirty="0">
                <a:solidFill>
                  <a:srgbClr val="002060"/>
                </a:solidFill>
              </a:rPr>
              <a:t>of Planing</a:t>
            </a:r>
          </a:p>
        </p:txBody>
      </p:sp>
    </p:spTree>
    <p:extLst>
      <p:ext uri="{BB962C8B-B14F-4D97-AF65-F5344CB8AC3E}">
        <p14:creationId xmlns:p14="http://schemas.microsoft.com/office/powerpoint/2010/main" val="678968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heme/theme1.xml><?xml version="1.0" encoding="utf-8"?>
<a:theme xmlns:a="http://schemas.openxmlformats.org/drawingml/2006/main" name="New Wave">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Club PPT Template.pptx" id="{CDA87D8D-C613-4148-B7E5-2D3C44FA0592}" vid="{AEEAB9D8-ADB3-4D9D-87E6-229310FBE4AA}"/>
    </a:ext>
  </a:extLst>
</a:theme>
</file>

<file path=ppt/theme/theme2.xml><?xml version="1.0" encoding="utf-8"?>
<a:theme xmlns:a="http://schemas.openxmlformats.org/drawingml/2006/main" name="1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9 PPt template - ABClub Ed Dept_a.potx" id="{A889EA3C-D785-43B0-92D4-98136A1533A6}" vid="{E6FDD617-AE5D-4D0C-9B28-F7B09A02193C}"/>
    </a:ext>
  </a:ext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TotalTime>
  <Words>3223</Words>
  <Application>Microsoft Macintosh PowerPoint</Application>
  <PresentationFormat>Letter Paper (8.5x11 in)</PresentationFormat>
  <Paragraphs>295</Paragraphs>
  <Slides>30</Slides>
  <Notes>30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ＭＳ Ｐゴシック</vt:lpstr>
      <vt:lpstr>ＭＳ Ｐゴシック</vt:lpstr>
      <vt:lpstr>Arial</vt:lpstr>
      <vt:lpstr>Calibri</vt:lpstr>
      <vt:lpstr>Tahoma</vt:lpstr>
      <vt:lpstr>Times New Roman</vt:lpstr>
      <vt:lpstr>Times New Roman Greek</vt:lpstr>
      <vt:lpstr>Wingdings</vt:lpstr>
      <vt:lpstr>New Wave</vt:lpstr>
      <vt:lpstr>1_Textured</vt:lpstr>
      <vt:lpstr>blank</vt:lpstr>
      <vt:lpstr>Introducing Our New Boat Handling Course and Seminar Series </vt:lpstr>
      <vt:lpstr>What’s Included</vt:lpstr>
      <vt:lpstr>What’s New</vt:lpstr>
      <vt:lpstr>What’s New?</vt:lpstr>
      <vt:lpstr>New, Improved Features</vt:lpstr>
      <vt:lpstr>Better Student Materials</vt:lpstr>
      <vt:lpstr>Better Instructor Materials</vt:lpstr>
      <vt:lpstr>Instructor Guide</vt:lpstr>
      <vt:lpstr>Basic Principles of Planing</vt:lpstr>
      <vt:lpstr>Traffic Separation Schemes</vt:lpstr>
      <vt:lpstr>Setting Two Anchors</vt:lpstr>
      <vt:lpstr>Departing from the Dock</vt:lpstr>
      <vt:lpstr>MOB Maneuvers Quick-Stop Method </vt:lpstr>
      <vt:lpstr>Anchor Bend</vt:lpstr>
      <vt:lpstr>Anchor Bend (2)</vt:lpstr>
      <vt:lpstr>Anchor Bend (3)</vt:lpstr>
      <vt:lpstr>Review Questions</vt:lpstr>
      <vt:lpstr>Learning Objectives</vt:lpstr>
      <vt:lpstr>1 – Rules of the Road</vt:lpstr>
      <vt:lpstr>2 – Docking and Undocking</vt:lpstr>
      <vt:lpstr>3 – Boating with Confidence</vt:lpstr>
      <vt:lpstr>4 – Anchoring with Assurance</vt:lpstr>
      <vt:lpstr>5 – Emergencies on Board</vt:lpstr>
      <vt:lpstr>6 – Knots and Line Handling</vt:lpstr>
      <vt:lpstr>Knots and Line Handling (2)</vt:lpstr>
      <vt:lpstr>Making the Most of Boat Handling</vt:lpstr>
      <vt:lpstr>Conduct the Full Course</vt:lpstr>
      <vt:lpstr>Conduct Seminars</vt:lpstr>
      <vt:lpstr>Provide Feedback</vt:lpstr>
      <vt:lpstr>It’s All Up To You Now</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Mermelstein</dc:creator>
  <cp:lastModifiedBy>Jan Wright</cp:lastModifiedBy>
  <cp:revision>232</cp:revision>
  <cp:lastPrinted>1999-02-11T20:37:06Z</cp:lastPrinted>
  <dcterms:created xsi:type="dcterms:W3CDTF">2014-04-13T20:07:38Z</dcterms:created>
  <dcterms:modified xsi:type="dcterms:W3CDTF">2019-12-24T03:56:45Z</dcterms:modified>
</cp:coreProperties>
</file>